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D2CB"/>
          </a:solidFill>
        </a:fill>
      </a:tcStyle>
    </a:wholeTbl>
    <a:band2H>
      <a:tcTxStyle/>
      <a:tcStyle>
        <a:tcBdr/>
        <a:fill>
          <a:solidFill>
            <a:srgbClr val="F8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DE8"/>
          </a:solidFill>
        </a:fill>
      </a:tcStyle>
    </a:wholeTbl>
    <a:band2H>
      <a:tcTxStyle/>
      <a:tcStyle>
        <a:tcBdr/>
        <a:fill>
          <a:solidFill>
            <a:srgbClr val="E8EF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F0F0"/>
          </a:solidFill>
        </a:fill>
      </a:tcStyle>
    </a:wholeTbl>
    <a:band2H>
      <a:tcTxStyle/>
      <a:tcStyle>
        <a:tcBdr/>
        <a:fill>
          <a:solidFill>
            <a:srgbClr val="F8F8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262626"/>
        </a:fontRef>
        <a:srgbClr val="26262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62626"/>
        </a:fontRef>
        <a:srgbClr val="262626"/>
      </a:tcTxStyle>
      <a:tcStyle>
        <a:tcBdr>
          <a:left>
            <a:ln w="12700" cap="flat">
              <a:noFill/>
              <a:miter lim="400000"/>
            </a:ln>
          </a:left>
          <a:right>
            <a:ln w="12700" cap="flat">
              <a:noFill/>
              <a:miter lim="400000"/>
            </a:ln>
          </a:right>
          <a:top>
            <a:ln w="50800" cap="flat">
              <a:solidFill>
                <a:srgbClr val="262626"/>
              </a:solidFill>
              <a:prstDash val="solid"/>
              <a:round/>
            </a:ln>
          </a:top>
          <a:bottom>
            <a:ln w="25400" cap="flat">
              <a:solidFill>
                <a:srgbClr val="26262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262626"/>
              </a:solidFill>
              <a:prstDash val="solid"/>
              <a:round/>
            </a:ln>
          </a:top>
          <a:bottom>
            <a:ln w="25400" cap="flat">
              <a:solidFill>
                <a:srgbClr val="26262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6262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6262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62626"/>
          </a:solidFill>
        </a:fill>
      </a:tcStyle>
    </a:firstRow>
  </a:tblStyle>
  <a:tblStyle styleId="{2708684C-4D16-4618-839F-0558EEFCDFE6}" styleName="">
    <a:tblBg/>
    <a:wholeTbl>
      <a:tcTxStyle b="off"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62626">
              <a:alpha val="20000"/>
            </a:srgbClr>
          </a:solidFill>
        </a:fill>
      </a:tcStyle>
    </a:wholeTbl>
    <a:band2H>
      <a:tcTxStyle/>
      <a:tcStyle>
        <a:tcBdr/>
        <a:fill>
          <a:solidFill>
            <a:srgbClr val="FFFFFF"/>
          </a:solidFill>
        </a:fill>
      </a:tcStyle>
    </a:band2H>
    <a:firstCol>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62626">
              <a:alpha val="20000"/>
            </a:srgbClr>
          </a:solidFill>
        </a:fill>
      </a:tcStyle>
    </a:firstCol>
    <a:la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508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noFill/>
        </a:fill>
      </a:tcStyle>
    </a:lastRow>
    <a:fir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254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36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Programme outline </a:t>
            </a:r>
          </a:p>
          <a:p>
            <a:r>
              <a:t>Mid-October </a:t>
            </a:r>
          </a:p>
          <a:p>
            <a:r>
              <a:t>We could give the groups – tasks / discussion questions based on lecture 1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Programme outline </a:t>
            </a:r>
          </a:p>
          <a:p>
            <a:r>
              <a:t>Mid-October </a:t>
            </a:r>
          </a:p>
          <a:p>
            <a:r>
              <a:t>We could give the groups – tasks / discussion questions based on lecture 1 </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1">
    <p:spTree>
      <p:nvGrpSpPr>
        <p:cNvPr id="1" name=""/>
        <p:cNvGrpSpPr/>
        <p:nvPr/>
      </p:nvGrpSpPr>
      <p:grpSpPr>
        <a:xfrm>
          <a:off x="0" y="0"/>
          <a:ext cx="0" cy="0"/>
          <a:chOff x="0" y="0"/>
          <a:chExt cx="0" cy="0"/>
        </a:xfrm>
      </p:grpSpPr>
      <p:pic>
        <p:nvPicPr>
          <p:cNvPr id="14" name="Grafik 15" descr="Grafik 15"/>
          <p:cNvPicPr>
            <a:picLocks noChangeAspect="1"/>
          </p:cNvPicPr>
          <p:nvPr/>
        </p:nvPicPr>
        <p:blipFill>
          <a:blip r:embed="rId2">
            <a:extLst/>
          </a:blip>
          <a:stretch>
            <a:fillRect/>
          </a:stretch>
        </p:blipFill>
        <p:spPr>
          <a:xfrm>
            <a:off x="4144812" y="56814"/>
            <a:ext cx="854377" cy="281472"/>
          </a:xfrm>
          <a:prstGeom prst="rect">
            <a:avLst/>
          </a:prstGeom>
          <a:ln w="12700">
            <a:miter lim="400000"/>
          </a:ln>
        </p:spPr>
      </p:pic>
      <p:pic>
        <p:nvPicPr>
          <p:cNvPr id="15" name="Grafik 2" descr="Grafik 2"/>
          <p:cNvPicPr>
            <a:picLocks noChangeAspect="1"/>
          </p:cNvPicPr>
          <p:nvPr/>
        </p:nvPicPr>
        <p:blipFill>
          <a:blip r:embed="rId3">
            <a:extLst/>
          </a:blip>
          <a:stretch>
            <a:fillRect/>
          </a:stretch>
        </p:blipFill>
        <p:spPr>
          <a:xfrm>
            <a:off x="7996766" y="120913"/>
            <a:ext cx="822598" cy="599609"/>
          </a:xfrm>
          <a:prstGeom prst="rect">
            <a:avLst/>
          </a:prstGeom>
          <a:ln w="12700">
            <a:miter lim="400000"/>
          </a:ln>
        </p:spPr>
      </p:pic>
      <p:pic>
        <p:nvPicPr>
          <p:cNvPr id="16" name="Grafik 8" descr="Grafik 8"/>
          <p:cNvPicPr>
            <a:picLocks noChangeAspect="1"/>
          </p:cNvPicPr>
          <p:nvPr/>
        </p:nvPicPr>
        <p:blipFill>
          <a:blip r:embed="rId4">
            <a:extLst/>
          </a:blip>
          <a:srcRect b="33528"/>
          <a:stretch>
            <a:fillRect/>
          </a:stretch>
        </p:blipFill>
        <p:spPr>
          <a:xfrm>
            <a:off x="0" y="6321362"/>
            <a:ext cx="9144000" cy="545027"/>
          </a:xfrm>
          <a:prstGeom prst="rect">
            <a:avLst/>
          </a:prstGeom>
          <a:ln w="12700">
            <a:miter lim="400000"/>
          </a:ln>
        </p:spPr>
      </p:pic>
      <p:sp>
        <p:nvSpPr>
          <p:cNvPr id="17" name="Rechteck 1"/>
          <p:cNvSpPr/>
          <p:nvPr/>
        </p:nvSpPr>
        <p:spPr>
          <a:xfrm>
            <a:off x="0" y="-2"/>
            <a:ext cx="9144000" cy="605009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 name="Title"/>
          <p:cNvSpPr txBox="1">
            <a:spLocks noGrp="1"/>
          </p:cNvSpPr>
          <p:nvPr>
            <p:ph type="title" hasCustomPrompt="1"/>
          </p:nvPr>
        </p:nvSpPr>
        <p:spPr>
          <a:xfrm>
            <a:off x="350676" y="2775747"/>
            <a:ext cx="8445644" cy="1341409"/>
          </a:xfrm>
          <a:prstGeom prst="rect">
            <a:avLst/>
          </a:prstGeom>
        </p:spPr>
        <p:txBody>
          <a:bodyPr anchor="b"/>
          <a:lstStyle>
            <a:lvl1pPr algn="ctr">
              <a:defRPr sz="3500" b="0">
                <a:latin typeface="Calibri Light"/>
                <a:ea typeface="Calibri Light"/>
                <a:cs typeface="Calibri Light"/>
                <a:sym typeface="Calibri Light"/>
              </a:defRPr>
            </a:lvl1pPr>
          </a:lstStyle>
          <a:p>
            <a:r>
              <a:t>Title</a:t>
            </a:r>
          </a:p>
        </p:txBody>
      </p:sp>
      <p:sp>
        <p:nvSpPr>
          <p:cNvPr id="19" name="Body Level One…"/>
          <p:cNvSpPr txBox="1">
            <a:spLocks noGrp="1"/>
          </p:cNvSpPr>
          <p:nvPr>
            <p:ph type="body" sz="quarter" idx="1" hasCustomPrompt="1"/>
          </p:nvPr>
        </p:nvSpPr>
        <p:spPr>
          <a:xfrm>
            <a:off x="351975" y="4192001"/>
            <a:ext cx="8440053" cy="878834"/>
          </a:xfrm>
          <a:prstGeom prst="rect">
            <a:avLst/>
          </a:prstGeom>
        </p:spPr>
        <p:txBody>
          <a:bodyPr anchor="b"/>
          <a:lstStyle>
            <a:lvl1pPr marL="0" indent="0" algn="ctr">
              <a:buClrTx/>
              <a:buSzTx/>
              <a:buFontTx/>
              <a:buNone/>
              <a:defRPr sz="2400" i="1">
                <a:solidFill>
                  <a:schemeClr val="accent2"/>
                </a:solidFill>
              </a:defRPr>
            </a:lvl1pPr>
            <a:lvl2pPr marL="0" indent="457200" algn="ctr">
              <a:buClrTx/>
              <a:buSzTx/>
              <a:buFontTx/>
              <a:buNone/>
              <a:defRPr sz="2400" i="1">
                <a:solidFill>
                  <a:schemeClr val="accent2"/>
                </a:solidFill>
              </a:defRPr>
            </a:lvl2pPr>
            <a:lvl3pPr marL="0" indent="914400" algn="ctr">
              <a:buClrTx/>
              <a:buSzTx/>
              <a:buFontTx/>
              <a:buNone/>
              <a:defRPr sz="2400" i="1">
                <a:solidFill>
                  <a:schemeClr val="accent2"/>
                </a:solidFill>
              </a:defRPr>
            </a:lvl3pPr>
            <a:lvl4pPr marL="0" indent="1371600" algn="ctr">
              <a:buClrTx/>
              <a:buSzTx/>
              <a:buFontTx/>
              <a:buNone/>
              <a:defRPr sz="2400" i="1">
                <a:solidFill>
                  <a:schemeClr val="accent2"/>
                </a:solidFill>
              </a:defRPr>
            </a:lvl4pPr>
            <a:lvl5pPr marL="0" indent="1828800" algn="ctr">
              <a:buClrTx/>
              <a:buSzTx/>
              <a:buFontTx/>
              <a:buNone/>
              <a:defRPr sz="2400" i="1">
                <a:solidFill>
                  <a:schemeClr val="accent2"/>
                </a:solidFill>
              </a:defRPr>
            </a:lvl5pPr>
          </a:lstStyle>
          <a:p>
            <a:r>
              <a:t>Title of the event, place, date</a:t>
            </a:r>
          </a:p>
          <a:p>
            <a:pPr lvl="1"/>
            <a:endParaRPr/>
          </a:p>
          <a:p>
            <a:pPr lvl="2"/>
            <a:endParaRPr/>
          </a:p>
          <a:p>
            <a:pPr lvl="3"/>
            <a:endParaRPr/>
          </a:p>
          <a:p>
            <a:pPr lvl="4"/>
            <a:endParaRPr/>
          </a:p>
        </p:txBody>
      </p:sp>
      <p:pic>
        <p:nvPicPr>
          <p:cNvPr id="20" name="Grafik 3" descr="Grafik 3"/>
          <p:cNvPicPr>
            <a:picLocks noChangeAspect="1"/>
          </p:cNvPicPr>
          <p:nvPr/>
        </p:nvPicPr>
        <p:blipFill>
          <a:blip r:embed="rId5">
            <a:extLst/>
          </a:blip>
          <a:stretch>
            <a:fillRect/>
          </a:stretch>
        </p:blipFill>
        <p:spPr>
          <a:xfrm>
            <a:off x="2966527" y="139455"/>
            <a:ext cx="3210946" cy="1567949"/>
          </a:xfrm>
          <a:prstGeom prst="rect">
            <a:avLst/>
          </a:prstGeom>
          <a:ln w="12700">
            <a:miter lim="400000"/>
          </a:ln>
        </p:spPr>
      </p:pic>
      <p:pic>
        <p:nvPicPr>
          <p:cNvPr id="21" name="Grafik 23" descr="Grafik 23"/>
          <p:cNvPicPr>
            <a:picLocks noChangeAspect="1"/>
          </p:cNvPicPr>
          <p:nvPr/>
        </p:nvPicPr>
        <p:blipFill>
          <a:blip r:embed="rId6">
            <a:extLst/>
          </a:blip>
          <a:srcRect b="13488"/>
          <a:stretch>
            <a:fillRect/>
          </a:stretch>
        </p:blipFill>
        <p:spPr>
          <a:xfrm>
            <a:off x="0" y="5439331"/>
            <a:ext cx="9144000" cy="1418670"/>
          </a:xfrm>
          <a:prstGeom prst="rect">
            <a:avLst/>
          </a:prstGeom>
          <a:ln w="12700">
            <a:miter lim="400000"/>
          </a:ln>
        </p:spPr>
      </p:pic>
      <p:pic>
        <p:nvPicPr>
          <p:cNvPr id="22" name="Picture 2" descr="Picture 2"/>
          <p:cNvPicPr>
            <a:picLocks noChangeAspect="1"/>
          </p:cNvPicPr>
          <p:nvPr/>
        </p:nvPicPr>
        <p:blipFill>
          <a:blip r:embed="rId7">
            <a:extLst/>
          </a:blip>
          <a:stretch>
            <a:fillRect/>
          </a:stretch>
        </p:blipFill>
        <p:spPr>
          <a:xfrm>
            <a:off x="350676" y="6496510"/>
            <a:ext cx="405326" cy="275403"/>
          </a:xfrm>
          <a:prstGeom prst="rect">
            <a:avLst/>
          </a:prstGeom>
          <a:ln w="12700">
            <a:miter lim="400000"/>
          </a:ln>
        </p:spPr>
      </p:pic>
      <p:pic>
        <p:nvPicPr>
          <p:cNvPr id="23" name="Grafik 24" descr="Grafik 24"/>
          <p:cNvPicPr>
            <a:picLocks noChangeAspect="1"/>
          </p:cNvPicPr>
          <p:nvPr/>
        </p:nvPicPr>
        <p:blipFill>
          <a:blip r:embed="rId8">
            <a:extLst/>
          </a:blip>
          <a:stretch>
            <a:fillRect/>
          </a:stretch>
        </p:blipFill>
        <p:spPr>
          <a:xfrm>
            <a:off x="775052" y="6532042"/>
            <a:ext cx="3828671" cy="182319"/>
          </a:xfrm>
          <a:prstGeom prst="rect">
            <a:avLst/>
          </a:prstGeom>
          <a:ln w="12700">
            <a:miter lim="400000"/>
          </a:ln>
        </p:spPr>
      </p:pic>
      <p:pic>
        <p:nvPicPr>
          <p:cNvPr id="24" name="Grafik 26" descr="Grafik 26"/>
          <p:cNvPicPr>
            <a:picLocks noChangeAspect="1"/>
          </p:cNvPicPr>
          <p:nvPr/>
        </p:nvPicPr>
        <p:blipFill>
          <a:blip r:embed="rId9">
            <a:extLst/>
          </a:blip>
          <a:stretch>
            <a:fillRect/>
          </a:stretch>
        </p:blipFill>
        <p:spPr>
          <a:xfrm>
            <a:off x="7833539" y="6532042"/>
            <a:ext cx="995357" cy="177391"/>
          </a:xfrm>
          <a:prstGeom prst="rect">
            <a:avLst/>
          </a:prstGeom>
          <a:ln w="12700">
            <a:miter lim="400000"/>
          </a:ln>
        </p:spPr>
      </p:pic>
      <p:sp>
        <p:nvSpPr>
          <p:cNvPr id="25"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hasCustomPrompt="1"/>
          </p:nvPr>
        </p:nvSpPr>
        <p:spPr>
          <a:prstGeom prst="rect">
            <a:avLst/>
          </a:prstGeom>
        </p:spPr>
        <p:txBody>
          <a:bodyPr/>
          <a:lstStyle>
            <a:lvl5pPr>
              <a:buBlip>
                <a:blip r:embed="rId2"/>
              </a:buBlip>
            </a:lvl5pPr>
          </a:lstStyle>
          <a:p>
            <a:r>
              <a:t>Textmasterformat bearbeiten</a:t>
            </a:r>
          </a:p>
          <a:p>
            <a:pPr lvl="1"/>
            <a:endParaRPr/>
          </a:p>
          <a:p>
            <a:pPr lvl="2"/>
            <a:endParaRPr/>
          </a:p>
          <a:p>
            <a:pPr lvl="3"/>
            <a:endParaRPr/>
          </a:p>
          <a:p>
            <a:pPr lvl="4"/>
            <a:endParaRP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Content with title">
    <p:spTree>
      <p:nvGrpSpPr>
        <p:cNvPr id="1" name=""/>
        <p:cNvGrpSpPr/>
        <p:nvPr/>
      </p:nvGrpSpPr>
      <p:grpSpPr>
        <a:xfrm>
          <a:off x="0" y="0"/>
          <a:ext cx="0" cy="0"/>
          <a:chOff x="0" y="0"/>
          <a:chExt cx="0" cy="0"/>
        </a:xfrm>
      </p:grpSpPr>
      <p:pic>
        <p:nvPicPr>
          <p:cNvPr id="41" name="Grafik 15" descr="Grafik 15"/>
          <p:cNvPicPr>
            <a:picLocks noChangeAspect="1"/>
          </p:cNvPicPr>
          <p:nvPr/>
        </p:nvPicPr>
        <p:blipFill>
          <a:blip r:embed="rId2">
            <a:extLst/>
          </a:blip>
          <a:stretch>
            <a:fillRect/>
          </a:stretch>
        </p:blipFill>
        <p:spPr>
          <a:xfrm>
            <a:off x="4144812" y="56814"/>
            <a:ext cx="854377" cy="281472"/>
          </a:xfrm>
          <a:prstGeom prst="rect">
            <a:avLst/>
          </a:prstGeom>
          <a:ln w="12700">
            <a:miter lim="400000"/>
          </a:ln>
        </p:spPr>
      </p:pic>
      <p:pic>
        <p:nvPicPr>
          <p:cNvPr id="42" name="Grafik 2" descr="Grafik 2"/>
          <p:cNvPicPr>
            <a:picLocks noChangeAspect="1"/>
          </p:cNvPicPr>
          <p:nvPr/>
        </p:nvPicPr>
        <p:blipFill>
          <a:blip r:embed="rId3">
            <a:extLst/>
          </a:blip>
          <a:stretch>
            <a:fillRect/>
          </a:stretch>
        </p:blipFill>
        <p:spPr>
          <a:xfrm>
            <a:off x="7996766" y="120913"/>
            <a:ext cx="822598" cy="599609"/>
          </a:xfrm>
          <a:prstGeom prst="rect">
            <a:avLst/>
          </a:prstGeom>
          <a:ln w="12700">
            <a:miter lim="400000"/>
          </a:ln>
        </p:spPr>
      </p:pic>
      <p:pic>
        <p:nvPicPr>
          <p:cNvPr id="43" name="Grafik 8" descr="Grafik 8"/>
          <p:cNvPicPr>
            <a:picLocks noChangeAspect="1"/>
          </p:cNvPicPr>
          <p:nvPr/>
        </p:nvPicPr>
        <p:blipFill>
          <a:blip r:embed="rId4">
            <a:extLst/>
          </a:blip>
          <a:srcRect b="33528"/>
          <a:stretch>
            <a:fillRect/>
          </a:stretch>
        </p:blipFill>
        <p:spPr>
          <a:xfrm>
            <a:off x="0" y="6321362"/>
            <a:ext cx="9144000" cy="545027"/>
          </a:xfrm>
          <a:prstGeom prst="rect">
            <a:avLst/>
          </a:prstGeom>
          <a:ln w="12700">
            <a:miter lim="400000"/>
          </a:ln>
        </p:spPr>
      </p:pic>
      <p:pic>
        <p:nvPicPr>
          <p:cNvPr id="44" name="Inhaltsplatzhalter 8" descr="Inhaltsplatzhalter 8"/>
          <p:cNvPicPr>
            <a:picLocks noChangeAspect="1"/>
          </p:cNvPicPr>
          <p:nvPr/>
        </p:nvPicPr>
        <p:blipFill>
          <a:blip r:embed="rId5">
            <a:extLst/>
          </a:blip>
          <a:srcRect t="4255"/>
          <a:stretch>
            <a:fillRect/>
          </a:stretch>
        </p:blipFill>
        <p:spPr>
          <a:xfrm>
            <a:off x="3628466" y="1462087"/>
            <a:ext cx="5170488" cy="4535639"/>
          </a:xfrm>
          <a:prstGeom prst="rect">
            <a:avLst/>
          </a:prstGeom>
          <a:ln w="12700">
            <a:miter lim="400000"/>
          </a:ln>
        </p:spPr>
      </p:pic>
      <p:pic>
        <p:nvPicPr>
          <p:cNvPr id="45" name="Grafik 12" descr="Grafik 12"/>
          <p:cNvPicPr>
            <a:picLocks noChangeAspect="1"/>
          </p:cNvPicPr>
          <p:nvPr/>
        </p:nvPicPr>
        <p:blipFill>
          <a:blip r:embed="rId6">
            <a:extLst/>
          </a:blip>
          <a:srcRect b="13488"/>
          <a:stretch>
            <a:fillRect/>
          </a:stretch>
        </p:blipFill>
        <p:spPr>
          <a:xfrm>
            <a:off x="0" y="5439331"/>
            <a:ext cx="9144000" cy="1418670"/>
          </a:xfrm>
          <a:prstGeom prst="rect">
            <a:avLst/>
          </a:prstGeom>
          <a:ln w="12700">
            <a:miter lim="400000"/>
          </a:ln>
        </p:spPr>
      </p:pic>
      <p:sp>
        <p:nvSpPr>
          <p:cNvPr id="4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47" name="Rechteck 1"/>
          <p:cNvSpPr txBox="1"/>
          <p:nvPr/>
        </p:nvSpPr>
        <p:spPr>
          <a:xfrm>
            <a:off x="413489" y="5748799"/>
            <a:ext cx="1444686"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1E4D7B"/>
                </a:solidFill>
              </a:defRPr>
            </a:lvl1pPr>
          </a:lstStyle>
          <a:p>
            <a:r>
              <a:t>www.eugloh.eu</a:t>
            </a:r>
          </a:p>
        </p:txBody>
      </p:sp>
      <p:grpSp>
        <p:nvGrpSpPr>
          <p:cNvPr id="58" name="Gruppieren 5"/>
          <p:cNvGrpSpPr/>
          <p:nvPr/>
        </p:nvGrpSpPr>
        <p:grpSpPr>
          <a:xfrm>
            <a:off x="408795" y="3472302"/>
            <a:ext cx="2883841" cy="2072978"/>
            <a:chOff x="0" y="0"/>
            <a:chExt cx="2883840" cy="2072977"/>
          </a:xfrm>
        </p:grpSpPr>
        <p:grpSp>
          <p:nvGrpSpPr>
            <p:cNvPr id="56" name="Gruppieren 15"/>
            <p:cNvGrpSpPr/>
            <p:nvPr/>
          </p:nvGrpSpPr>
          <p:grpSpPr>
            <a:xfrm>
              <a:off x="60623" y="383153"/>
              <a:ext cx="2528461" cy="1689825"/>
              <a:chOff x="0" y="0"/>
              <a:chExt cx="2528460" cy="1689823"/>
            </a:xfrm>
          </p:grpSpPr>
          <p:pic>
            <p:nvPicPr>
              <p:cNvPr id="48" name="Grafik 16" descr="Grafik 16"/>
              <p:cNvPicPr>
                <a:picLocks noChangeAspect="1"/>
              </p:cNvPicPr>
              <p:nvPr/>
            </p:nvPicPr>
            <p:blipFill>
              <a:blip r:embed="rId7">
                <a:extLst/>
              </a:blip>
              <a:stretch>
                <a:fillRect/>
              </a:stretch>
            </p:blipFill>
            <p:spPr>
              <a:xfrm>
                <a:off x="2" y="0"/>
                <a:ext cx="312546" cy="312545"/>
              </a:xfrm>
              <a:prstGeom prst="rect">
                <a:avLst/>
              </a:prstGeom>
              <a:ln w="12700" cap="flat">
                <a:noFill/>
                <a:miter lim="400000"/>
              </a:ln>
              <a:effectLst/>
            </p:spPr>
          </p:pic>
          <p:pic>
            <p:nvPicPr>
              <p:cNvPr id="49" name="Grafik 17" descr="Grafik 17"/>
              <p:cNvPicPr>
                <a:picLocks noChangeAspect="1"/>
              </p:cNvPicPr>
              <p:nvPr/>
            </p:nvPicPr>
            <p:blipFill>
              <a:blip r:embed="rId8">
                <a:extLst/>
              </a:blip>
              <a:stretch>
                <a:fillRect/>
              </a:stretch>
            </p:blipFill>
            <p:spPr>
              <a:xfrm>
                <a:off x="1" y="1377277"/>
                <a:ext cx="312548" cy="312547"/>
              </a:xfrm>
              <a:prstGeom prst="rect">
                <a:avLst/>
              </a:prstGeom>
              <a:ln w="12700" cap="flat">
                <a:noFill/>
                <a:miter lim="400000"/>
              </a:ln>
              <a:effectLst/>
            </p:spPr>
          </p:pic>
          <p:pic>
            <p:nvPicPr>
              <p:cNvPr id="50" name="Grafik 18" descr="Grafik 18"/>
              <p:cNvPicPr>
                <a:picLocks noChangeAspect="1"/>
              </p:cNvPicPr>
              <p:nvPr/>
            </p:nvPicPr>
            <p:blipFill>
              <a:blip r:embed="rId9">
                <a:extLst/>
              </a:blip>
              <a:stretch>
                <a:fillRect/>
              </a:stretch>
            </p:blipFill>
            <p:spPr>
              <a:xfrm>
                <a:off x="0" y="931091"/>
                <a:ext cx="312548" cy="312548"/>
              </a:xfrm>
              <a:prstGeom prst="rect">
                <a:avLst/>
              </a:prstGeom>
              <a:ln w="12700" cap="flat">
                <a:noFill/>
                <a:miter lim="400000"/>
              </a:ln>
              <a:effectLst/>
            </p:spPr>
          </p:pic>
          <p:pic>
            <p:nvPicPr>
              <p:cNvPr id="51" name="Grafik 19" descr="Grafik 19"/>
              <p:cNvPicPr>
                <a:picLocks noChangeAspect="1"/>
              </p:cNvPicPr>
              <p:nvPr/>
            </p:nvPicPr>
            <p:blipFill>
              <a:blip r:embed="rId10">
                <a:extLst/>
              </a:blip>
              <a:stretch>
                <a:fillRect/>
              </a:stretch>
            </p:blipFill>
            <p:spPr>
              <a:xfrm>
                <a:off x="1" y="432583"/>
                <a:ext cx="317364" cy="317364"/>
              </a:xfrm>
              <a:prstGeom prst="rect">
                <a:avLst/>
              </a:prstGeom>
              <a:ln w="12700" cap="flat">
                <a:noFill/>
                <a:miter lim="400000"/>
              </a:ln>
              <a:effectLst/>
            </p:spPr>
          </p:pic>
          <p:sp>
            <p:nvSpPr>
              <p:cNvPr id="52" name="Textfeld 20"/>
              <p:cNvSpPr txBox="1"/>
              <p:nvPr/>
            </p:nvSpPr>
            <p:spPr>
              <a:xfrm>
                <a:off x="444067" y="20767"/>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@eugloh19</a:t>
                </a:r>
              </a:p>
            </p:txBody>
          </p:sp>
          <p:sp>
            <p:nvSpPr>
              <p:cNvPr id="53" name="Textfeld 21"/>
              <p:cNvSpPr txBox="1"/>
              <p:nvPr/>
            </p:nvSpPr>
            <p:spPr>
              <a:xfrm>
                <a:off x="429500" y="482609"/>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@eugloh_network</a:t>
                </a:r>
              </a:p>
            </p:txBody>
          </p:sp>
          <p:sp>
            <p:nvSpPr>
              <p:cNvPr id="54" name="Textfeld 22"/>
              <p:cNvSpPr txBox="1"/>
              <p:nvPr/>
            </p:nvSpPr>
            <p:spPr>
              <a:xfrm>
                <a:off x="440493" y="977418"/>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a:t>
                </a:r>
              </a:p>
            </p:txBody>
          </p:sp>
          <p:sp>
            <p:nvSpPr>
              <p:cNvPr id="55" name="Textfeld 23"/>
              <p:cNvSpPr txBox="1"/>
              <p:nvPr/>
            </p:nvSpPr>
            <p:spPr>
              <a:xfrm>
                <a:off x="440469" y="1364801"/>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a:t>
                </a:r>
              </a:p>
            </p:txBody>
          </p:sp>
        </p:grpSp>
        <p:sp>
          <p:nvSpPr>
            <p:cNvPr id="57" name="Textfeld 4"/>
            <p:cNvSpPr txBox="1"/>
            <p:nvPr/>
          </p:nvSpPr>
          <p:spPr>
            <a:xfrm>
              <a:off x="0" y="0"/>
              <a:ext cx="2883841" cy="3005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b="1">
                  <a:solidFill>
                    <a:srgbClr val="1E4D7B"/>
                  </a:solidFill>
                </a:defRPr>
              </a:lvl1pPr>
            </a:lstStyle>
            <a:p>
              <a:r>
                <a:t>Follow us on social media:</a:t>
              </a:r>
            </a:p>
          </p:txBody>
        </p:sp>
      </p:grpSp>
      <p:sp>
        <p:nvSpPr>
          <p:cNvPr id="59" name="Textfeld 24"/>
          <p:cNvSpPr txBox="1"/>
          <p:nvPr/>
        </p:nvSpPr>
        <p:spPr>
          <a:xfrm>
            <a:off x="423789" y="1332913"/>
            <a:ext cx="288384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1E4D7B"/>
                </a:solidFill>
              </a:defRPr>
            </a:lvl1pPr>
          </a:lstStyle>
          <a:p>
            <a:r>
              <a:t>Get in touch:</a:t>
            </a:r>
          </a:p>
        </p:txBody>
      </p:sp>
      <p:sp>
        <p:nvSpPr>
          <p:cNvPr id="60" name="Textfeld 7"/>
          <p:cNvSpPr txBox="1"/>
          <p:nvPr/>
        </p:nvSpPr>
        <p:spPr>
          <a:xfrm>
            <a:off x="413488" y="753460"/>
            <a:ext cx="7638717"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chemeClr val="accent1"/>
                </a:solidFill>
              </a:defRPr>
            </a:lvl1pPr>
          </a:lstStyle>
          <a:p>
            <a:r>
              <a:t>We’d love to hear from you!</a:t>
            </a:r>
          </a:p>
        </p:txBody>
      </p:sp>
      <p:sp>
        <p:nvSpPr>
          <p:cNvPr id="61" name="Body Level One…"/>
          <p:cNvSpPr txBox="1">
            <a:spLocks noGrp="1"/>
          </p:cNvSpPr>
          <p:nvPr>
            <p:ph type="body" sz="quarter" idx="1" hasCustomPrompt="1"/>
          </p:nvPr>
        </p:nvSpPr>
        <p:spPr>
          <a:xfrm>
            <a:off x="374686" y="1690099"/>
            <a:ext cx="3057740" cy="1612657"/>
          </a:xfrm>
          <a:prstGeom prst="rect">
            <a:avLst/>
          </a:prstGeom>
        </p:spPr>
        <p:txBody>
          <a:bodyPr/>
          <a:lstStyle>
            <a:lvl1pPr marL="0" indent="0">
              <a:buClrTx/>
              <a:buSzTx/>
              <a:buFontTx/>
              <a:buNone/>
              <a:defRPr sz="1600"/>
            </a:lvl1pPr>
            <a:lvl2pPr marL="0" indent="457200">
              <a:buClrTx/>
              <a:buSzTx/>
              <a:buFontTx/>
              <a:buNone/>
              <a:defRPr sz="1600"/>
            </a:lvl2pPr>
            <a:lvl3pPr marL="1143000" indent="-228600">
              <a:buClrTx/>
              <a:buFontTx/>
              <a:defRPr sz="1600"/>
            </a:lvl3pPr>
            <a:lvl4pPr marL="0" indent="1371600">
              <a:buClrTx/>
              <a:buSzTx/>
              <a:buFontTx/>
              <a:buNone/>
              <a:defRPr sz="1600"/>
            </a:lvl4pPr>
            <a:lvl5pPr marL="0" indent="1828800">
              <a:buClrTx/>
              <a:buSzTx/>
              <a:buFontTx/>
              <a:buNone/>
              <a:defRPr sz="1600"/>
            </a:lvl5pPr>
          </a:lstStyle>
          <a:p>
            <a:r>
              <a:t>Contact Details</a:t>
            </a:r>
          </a:p>
          <a:p>
            <a:pPr lvl="1"/>
            <a:endParaRPr/>
          </a:p>
          <a:p>
            <a:pPr lvl="2"/>
            <a:endParaRPr/>
          </a:p>
          <a:p>
            <a:pPr lvl="3"/>
            <a:endParaRPr/>
          </a:p>
          <a:p>
            <a:pPr lvl="4"/>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Content with title">
    <p:spTree>
      <p:nvGrpSpPr>
        <p:cNvPr id="1" name=""/>
        <p:cNvGrpSpPr/>
        <p:nvPr/>
      </p:nvGrpSpPr>
      <p:grpSpPr>
        <a:xfrm>
          <a:off x="0" y="0"/>
          <a:ext cx="0" cy="0"/>
          <a:chOff x="0" y="0"/>
          <a:chExt cx="0" cy="0"/>
        </a:xfrm>
      </p:grpSpPr>
      <p:pic>
        <p:nvPicPr>
          <p:cNvPr id="68" name="Grafik 15" descr="Grafik 15"/>
          <p:cNvPicPr>
            <a:picLocks noChangeAspect="1"/>
          </p:cNvPicPr>
          <p:nvPr/>
        </p:nvPicPr>
        <p:blipFill>
          <a:blip r:embed="rId2">
            <a:extLst/>
          </a:blip>
          <a:stretch>
            <a:fillRect/>
          </a:stretch>
        </p:blipFill>
        <p:spPr>
          <a:xfrm>
            <a:off x="4144812" y="56814"/>
            <a:ext cx="854377" cy="281472"/>
          </a:xfrm>
          <a:prstGeom prst="rect">
            <a:avLst/>
          </a:prstGeom>
          <a:ln w="12700">
            <a:miter lim="400000"/>
          </a:ln>
        </p:spPr>
      </p:pic>
      <p:pic>
        <p:nvPicPr>
          <p:cNvPr id="69" name="Grafik 2" descr="Grafik 2"/>
          <p:cNvPicPr>
            <a:picLocks noChangeAspect="1"/>
          </p:cNvPicPr>
          <p:nvPr/>
        </p:nvPicPr>
        <p:blipFill>
          <a:blip r:embed="rId3">
            <a:extLst/>
          </a:blip>
          <a:stretch>
            <a:fillRect/>
          </a:stretch>
        </p:blipFill>
        <p:spPr>
          <a:xfrm>
            <a:off x="7996766" y="120913"/>
            <a:ext cx="822598" cy="599609"/>
          </a:xfrm>
          <a:prstGeom prst="rect">
            <a:avLst/>
          </a:prstGeom>
          <a:ln w="12700">
            <a:miter lim="400000"/>
          </a:ln>
        </p:spPr>
      </p:pic>
      <p:pic>
        <p:nvPicPr>
          <p:cNvPr id="70" name="Grafik 8" descr="Grafik 8"/>
          <p:cNvPicPr>
            <a:picLocks noChangeAspect="1"/>
          </p:cNvPicPr>
          <p:nvPr/>
        </p:nvPicPr>
        <p:blipFill>
          <a:blip r:embed="rId4">
            <a:extLst/>
          </a:blip>
          <a:srcRect b="33528"/>
          <a:stretch>
            <a:fillRect/>
          </a:stretch>
        </p:blipFill>
        <p:spPr>
          <a:xfrm>
            <a:off x="0" y="6321362"/>
            <a:ext cx="9144000" cy="545027"/>
          </a:xfrm>
          <a:prstGeom prst="rect">
            <a:avLst/>
          </a:prstGeom>
          <a:ln w="12700">
            <a:miter lim="400000"/>
          </a:ln>
        </p:spPr>
      </p:pic>
      <p:pic>
        <p:nvPicPr>
          <p:cNvPr id="71" name="Grafik 12" descr="Grafik 12"/>
          <p:cNvPicPr>
            <a:picLocks noChangeAspect="1"/>
          </p:cNvPicPr>
          <p:nvPr/>
        </p:nvPicPr>
        <p:blipFill>
          <a:blip r:embed="rId5">
            <a:extLst/>
          </a:blip>
          <a:srcRect b="13488"/>
          <a:stretch>
            <a:fillRect/>
          </a:stretch>
        </p:blipFill>
        <p:spPr>
          <a:xfrm>
            <a:off x="0" y="5439331"/>
            <a:ext cx="9144000" cy="1418670"/>
          </a:xfrm>
          <a:prstGeom prst="rect">
            <a:avLst/>
          </a:prstGeom>
          <a:ln w="12700">
            <a:miter lim="400000"/>
          </a:ln>
        </p:spPr>
      </p:pic>
      <p:sp>
        <p:nvSpPr>
          <p:cNvPr id="7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grpSp>
        <p:nvGrpSpPr>
          <p:cNvPr id="83" name="Gruppieren 3"/>
          <p:cNvGrpSpPr/>
          <p:nvPr/>
        </p:nvGrpSpPr>
        <p:grpSpPr>
          <a:xfrm>
            <a:off x="4713061" y="2154970"/>
            <a:ext cx="3403707" cy="2203657"/>
            <a:chOff x="0" y="0"/>
            <a:chExt cx="3403705" cy="2203656"/>
          </a:xfrm>
        </p:grpSpPr>
        <p:grpSp>
          <p:nvGrpSpPr>
            <p:cNvPr id="81" name="Gruppieren 7"/>
            <p:cNvGrpSpPr/>
            <p:nvPr/>
          </p:nvGrpSpPr>
          <p:grpSpPr>
            <a:xfrm>
              <a:off x="0" y="371498"/>
              <a:ext cx="2598037" cy="1832159"/>
              <a:chOff x="0" y="0"/>
              <a:chExt cx="2598036" cy="1832157"/>
            </a:xfrm>
          </p:grpSpPr>
          <p:pic>
            <p:nvPicPr>
              <p:cNvPr id="73" name="Grafik 13" descr="Grafik 13"/>
              <p:cNvPicPr>
                <a:picLocks noChangeAspect="1"/>
              </p:cNvPicPr>
              <p:nvPr/>
            </p:nvPicPr>
            <p:blipFill>
              <a:blip r:embed="rId6">
                <a:extLst/>
              </a:blip>
              <a:stretch>
                <a:fillRect/>
              </a:stretch>
            </p:blipFill>
            <p:spPr>
              <a:xfrm>
                <a:off x="2" y="0"/>
                <a:ext cx="410991" cy="410991"/>
              </a:xfrm>
              <a:prstGeom prst="rect">
                <a:avLst/>
              </a:prstGeom>
              <a:ln w="12700" cap="flat">
                <a:noFill/>
                <a:miter lim="400000"/>
              </a:ln>
              <a:effectLst/>
            </p:spPr>
          </p:pic>
          <p:pic>
            <p:nvPicPr>
              <p:cNvPr id="74" name="Grafik 14" descr="Grafik 14"/>
              <p:cNvPicPr>
                <a:picLocks noChangeAspect="1"/>
              </p:cNvPicPr>
              <p:nvPr/>
            </p:nvPicPr>
            <p:blipFill>
              <a:blip r:embed="rId7">
                <a:extLst/>
              </a:blip>
              <a:stretch>
                <a:fillRect/>
              </a:stretch>
            </p:blipFill>
            <p:spPr>
              <a:xfrm>
                <a:off x="1" y="1421166"/>
                <a:ext cx="410991" cy="410992"/>
              </a:xfrm>
              <a:prstGeom prst="rect">
                <a:avLst/>
              </a:prstGeom>
              <a:ln w="12700" cap="flat">
                <a:noFill/>
                <a:miter lim="400000"/>
              </a:ln>
              <a:effectLst/>
            </p:spPr>
          </p:pic>
          <p:pic>
            <p:nvPicPr>
              <p:cNvPr id="75" name="Grafik 15" descr="Grafik 15"/>
              <p:cNvPicPr>
                <a:picLocks noChangeAspect="1"/>
              </p:cNvPicPr>
              <p:nvPr/>
            </p:nvPicPr>
            <p:blipFill>
              <a:blip r:embed="rId8">
                <a:extLst/>
              </a:blip>
              <a:stretch>
                <a:fillRect/>
              </a:stretch>
            </p:blipFill>
            <p:spPr>
              <a:xfrm>
                <a:off x="0" y="974981"/>
                <a:ext cx="410991" cy="410992"/>
              </a:xfrm>
              <a:prstGeom prst="rect">
                <a:avLst/>
              </a:prstGeom>
              <a:ln w="12700" cap="flat">
                <a:noFill/>
                <a:miter lim="400000"/>
              </a:ln>
              <a:effectLst/>
            </p:spPr>
          </p:pic>
          <p:pic>
            <p:nvPicPr>
              <p:cNvPr id="76" name="Grafik 16" descr="Grafik 16"/>
              <p:cNvPicPr>
                <a:picLocks noChangeAspect="1"/>
              </p:cNvPicPr>
              <p:nvPr/>
            </p:nvPicPr>
            <p:blipFill>
              <a:blip r:embed="rId9">
                <a:extLst/>
              </a:blip>
              <a:stretch>
                <a:fillRect/>
              </a:stretch>
            </p:blipFill>
            <p:spPr>
              <a:xfrm>
                <a:off x="0" y="476473"/>
                <a:ext cx="410991" cy="410990"/>
              </a:xfrm>
              <a:prstGeom prst="rect">
                <a:avLst/>
              </a:prstGeom>
              <a:ln w="12700" cap="flat">
                <a:noFill/>
                <a:miter lim="400000"/>
              </a:ln>
              <a:effectLst/>
            </p:spPr>
          </p:pic>
          <p:sp>
            <p:nvSpPr>
              <p:cNvPr id="77" name="Textfeld 17"/>
              <p:cNvSpPr txBox="1"/>
              <p:nvPr/>
            </p:nvSpPr>
            <p:spPr>
              <a:xfrm>
                <a:off x="495272" y="64657"/>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@eugloh19</a:t>
                </a:r>
              </a:p>
            </p:txBody>
          </p:sp>
          <p:sp>
            <p:nvSpPr>
              <p:cNvPr id="78" name="Textfeld 18"/>
              <p:cNvSpPr txBox="1"/>
              <p:nvPr/>
            </p:nvSpPr>
            <p:spPr>
              <a:xfrm>
                <a:off x="509965" y="541129"/>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@eugloh_network</a:t>
                </a:r>
              </a:p>
            </p:txBody>
          </p:sp>
          <p:sp>
            <p:nvSpPr>
              <p:cNvPr id="79" name="Textfeld 19"/>
              <p:cNvSpPr txBox="1"/>
              <p:nvPr/>
            </p:nvSpPr>
            <p:spPr>
              <a:xfrm>
                <a:off x="513643" y="1028623"/>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a:t>
                </a:r>
              </a:p>
            </p:txBody>
          </p:sp>
          <p:sp>
            <p:nvSpPr>
              <p:cNvPr id="80" name="Textfeld 20"/>
              <p:cNvSpPr txBox="1"/>
              <p:nvPr/>
            </p:nvSpPr>
            <p:spPr>
              <a:xfrm>
                <a:off x="506304" y="1503786"/>
                <a:ext cx="2084394" cy="280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vl1pPr>
              </a:lstStyle>
              <a:p>
                <a:r>
                  <a:t>@eugloh</a:t>
                </a:r>
              </a:p>
            </p:txBody>
          </p:sp>
        </p:grpSp>
        <p:sp>
          <p:nvSpPr>
            <p:cNvPr id="82" name="Rechteck 1"/>
            <p:cNvSpPr txBox="1"/>
            <p:nvPr/>
          </p:nvSpPr>
          <p:spPr>
            <a:xfrm>
              <a:off x="12164" y="0"/>
              <a:ext cx="3391542" cy="333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90000"/>
                </a:lnSpc>
                <a:spcBef>
                  <a:spcPts val="1000"/>
                </a:spcBef>
                <a:defRPr b="1">
                  <a:solidFill>
                    <a:srgbClr val="1E4D7B"/>
                  </a:solidFill>
                </a:defRPr>
              </a:lvl1pPr>
            </a:lstStyle>
            <a:p>
              <a:r>
                <a:t>Follow us on social media:</a:t>
              </a:r>
            </a:p>
          </p:txBody>
        </p:sp>
      </p:grpSp>
      <p:sp>
        <p:nvSpPr>
          <p:cNvPr id="84" name="Body Level One…"/>
          <p:cNvSpPr txBox="1">
            <a:spLocks noGrp="1"/>
          </p:cNvSpPr>
          <p:nvPr>
            <p:ph type="body" sz="quarter" idx="1" hasCustomPrompt="1"/>
          </p:nvPr>
        </p:nvSpPr>
        <p:spPr>
          <a:xfrm>
            <a:off x="513729" y="2540711"/>
            <a:ext cx="3057739" cy="1612657"/>
          </a:xfrm>
          <a:prstGeom prst="rect">
            <a:avLst/>
          </a:prstGeom>
        </p:spPr>
        <p:txBody>
          <a:bodyPr/>
          <a:lstStyle>
            <a:lvl1pPr marL="0" indent="0">
              <a:buClrTx/>
              <a:buSzTx/>
              <a:buFontTx/>
              <a:buNone/>
              <a:defRPr sz="1600"/>
            </a:lvl1pPr>
            <a:lvl2pPr marL="0" indent="457200">
              <a:buClrTx/>
              <a:buSzTx/>
              <a:buFontTx/>
              <a:buNone/>
              <a:defRPr sz="1600"/>
            </a:lvl2pPr>
            <a:lvl3pPr marL="1143000" indent="-228600">
              <a:buClrTx/>
              <a:buFontTx/>
              <a:defRPr sz="1600"/>
            </a:lvl3pPr>
            <a:lvl4pPr marL="0" indent="1371600">
              <a:buClrTx/>
              <a:buSzTx/>
              <a:buFontTx/>
              <a:buNone/>
              <a:defRPr sz="1600"/>
            </a:lvl4pPr>
            <a:lvl5pPr marL="0" indent="1828800">
              <a:buClrTx/>
              <a:buSzTx/>
              <a:buFontTx/>
              <a:buNone/>
              <a:defRPr sz="1600"/>
            </a:lvl5pPr>
          </a:lstStyle>
          <a:p>
            <a:r>
              <a:t>Contact Details</a:t>
            </a:r>
          </a:p>
          <a:p>
            <a:pPr lvl="1"/>
            <a:endParaRPr/>
          </a:p>
          <a:p>
            <a:pPr lvl="2"/>
            <a:endParaRPr/>
          </a:p>
          <a:p>
            <a:pPr lvl="3"/>
            <a:endParaRPr/>
          </a:p>
          <a:p>
            <a:pPr lvl="4"/>
            <a:endParaRPr/>
          </a:p>
        </p:txBody>
      </p:sp>
      <p:sp>
        <p:nvSpPr>
          <p:cNvPr id="85" name="Textfeld 23"/>
          <p:cNvSpPr txBox="1"/>
          <p:nvPr/>
        </p:nvSpPr>
        <p:spPr>
          <a:xfrm>
            <a:off x="512843" y="2124862"/>
            <a:ext cx="2613362"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solidFill>
                  <a:srgbClr val="1E4D7B"/>
                </a:solidFill>
              </a:defRPr>
            </a:lvl1pPr>
          </a:lstStyle>
          <a:p>
            <a:r>
              <a:t>Get in touch:</a:t>
            </a:r>
          </a:p>
        </p:txBody>
      </p:sp>
      <p:sp>
        <p:nvSpPr>
          <p:cNvPr id="86" name="Textfeld 4"/>
          <p:cNvSpPr txBox="1"/>
          <p:nvPr/>
        </p:nvSpPr>
        <p:spPr>
          <a:xfrm>
            <a:off x="513892" y="760780"/>
            <a:ext cx="7443218"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chemeClr val="accent1"/>
                </a:solidFill>
              </a:defRPr>
            </a:lvl1pPr>
          </a:lstStyle>
          <a:p>
            <a:r>
              <a:t>Contact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93" name="Grafik 15" descr="Grafik 15"/>
          <p:cNvPicPr>
            <a:picLocks noChangeAspect="1"/>
          </p:cNvPicPr>
          <p:nvPr/>
        </p:nvPicPr>
        <p:blipFill>
          <a:blip r:embed="rId2">
            <a:extLst/>
          </a:blip>
          <a:stretch>
            <a:fillRect/>
          </a:stretch>
        </p:blipFill>
        <p:spPr>
          <a:xfrm>
            <a:off x="4144812" y="56814"/>
            <a:ext cx="854377" cy="281472"/>
          </a:xfrm>
          <a:prstGeom prst="rect">
            <a:avLst/>
          </a:prstGeom>
          <a:ln w="12700">
            <a:miter lim="400000"/>
          </a:ln>
        </p:spPr>
      </p:pic>
      <p:pic>
        <p:nvPicPr>
          <p:cNvPr id="94" name="Grafik 2" descr="Grafik 2"/>
          <p:cNvPicPr>
            <a:picLocks noChangeAspect="1"/>
          </p:cNvPicPr>
          <p:nvPr/>
        </p:nvPicPr>
        <p:blipFill>
          <a:blip r:embed="rId3">
            <a:extLst/>
          </a:blip>
          <a:stretch>
            <a:fillRect/>
          </a:stretch>
        </p:blipFill>
        <p:spPr>
          <a:xfrm>
            <a:off x="7996766" y="120915"/>
            <a:ext cx="822598" cy="599609"/>
          </a:xfrm>
          <a:prstGeom prst="rect">
            <a:avLst/>
          </a:prstGeom>
          <a:ln w="12700">
            <a:miter lim="400000"/>
          </a:ln>
        </p:spPr>
      </p:pic>
      <p:pic>
        <p:nvPicPr>
          <p:cNvPr id="95" name="Grafik 12" descr="Grafik 12"/>
          <p:cNvPicPr>
            <a:picLocks noChangeAspect="1"/>
          </p:cNvPicPr>
          <p:nvPr/>
        </p:nvPicPr>
        <p:blipFill>
          <a:blip r:embed="rId4">
            <a:extLst/>
          </a:blip>
          <a:srcRect l="54170"/>
          <a:stretch>
            <a:fillRect/>
          </a:stretch>
        </p:blipFill>
        <p:spPr>
          <a:xfrm>
            <a:off x="0" y="217988"/>
            <a:ext cx="3676116" cy="5497014"/>
          </a:xfrm>
          <a:prstGeom prst="rect">
            <a:avLst/>
          </a:prstGeom>
          <a:ln w="12700">
            <a:miter lim="400000"/>
          </a:ln>
        </p:spPr>
      </p:pic>
      <p:pic>
        <p:nvPicPr>
          <p:cNvPr id="96" name="Grafik 8" descr="Grafik 8"/>
          <p:cNvPicPr>
            <a:picLocks noChangeAspect="1"/>
          </p:cNvPicPr>
          <p:nvPr/>
        </p:nvPicPr>
        <p:blipFill>
          <a:blip r:embed="rId5">
            <a:extLst/>
          </a:blip>
          <a:srcRect b="33528"/>
          <a:stretch>
            <a:fillRect/>
          </a:stretch>
        </p:blipFill>
        <p:spPr>
          <a:xfrm>
            <a:off x="0" y="6321364"/>
            <a:ext cx="9144000" cy="545026"/>
          </a:xfrm>
          <a:prstGeom prst="rect">
            <a:avLst/>
          </a:prstGeom>
          <a:ln w="12700">
            <a:miter lim="400000"/>
          </a:ln>
        </p:spPr>
      </p:pic>
      <p:sp>
        <p:nvSpPr>
          <p:cNvPr id="97" name="Title Text"/>
          <p:cNvSpPr txBox="1">
            <a:spLocks noGrp="1"/>
          </p:cNvSpPr>
          <p:nvPr>
            <p:ph type="title"/>
          </p:nvPr>
        </p:nvSpPr>
        <p:spPr>
          <a:xfrm>
            <a:off x="367259" y="805843"/>
            <a:ext cx="8426892" cy="714330"/>
          </a:xfrm>
          <a:prstGeom prst="rect">
            <a:avLst/>
          </a:prstGeom>
        </p:spPr>
        <p:txBody>
          <a:bodyPr/>
          <a:lstStyle>
            <a:lvl1pPr defTabSz="685800">
              <a:defRPr sz="1500"/>
            </a:lvl1pPr>
          </a:lstStyle>
          <a:p>
            <a:r>
              <a:t>Title Text</a:t>
            </a:r>
          </a:p>
        </p:txBody>
      </p:sp>
      <p:sp>
        <p:nvSpPr>
          <p:cNvPr id="98" name="Body Level One…"/>
          <p:cNvSpPr txBox="1">
            <a:spLocks noGrp="1"/>
          </p:cNvSpPr>
          <p:nvPr>
            <p:ph type="body" idx="1" hasCustomPrompt="1"/>
          </p:nvPr>
        </p:nvSpPr>
        <p:spPr>
          <a:xfrm>
            <a:off x="367260" y="1581462"/>
            <a:ext cx="8426893" cy="4598115"/>
          </a:xfrm>
          <a:prstGeom prst="rect">
            <a:avLst/>
          </a:prstGeom>
        </p:spPr>
        <p:txBody>
          <a:bodyPr/>
          <a:lstStyle>
            <a:lvl1pPr marL="214313" indent="-214313" defTabSz="685800">
              <a:spcBef>
                <a:spcPts val="700"/>
              </a:spcBef>
              <a:defRPr sz="1300"/>
            </a:lvl1pPr>
            <a:lvl2pPr marL="575072" indent="-232172" defTabSz="685800">
              <a:spcBef>
                <a:spcPts val="700"/>
              </a:spcBef>
              <a:defRPr sz="1300"/>
            </a:lvl2pPr>
            <a:lvl3pPr marL="964406" indent="-278606" defTabSz="685800">
              <a:spcBef>
                <a:spcPts val="700"/>
              </a:spcBef>
              <a:defRPr sz="1300"/>
            </a:lvl3pPr>
            <a:lvl4pPr marL="1214438" indent="-185738" defTabSz="685800">
              <a:spcBef>
                <a:spcPts val="700"/>
              </a:spcBef>
              <a:defRPr sz="1300"/>
            </a:lvl4pPr>
            <a:lvl5pPr marL="1594485" indent="-222885" defTabSz="685800">
              <a:spcBef>
                <a:spcPts val="700"/>
              </a:spcBef>
              <a:buBlip>
                <a:blip r:embed="rId6"/>
              </a:buBlip>
              <a:defRPr sz="1300"/>
            </a:lvl5pPr>
          </a:lstStyle>
          <a:p>
            <a:r>
              <a:t>Textmasterformat bearbeiten</a:t>
            </a:r>
          </a:p>
          <a:p>
            <a:pPr lvl="1"/>
            <a:endParaRPr/>
          </a:p>
          <a:p>
            <a:pPr lvl="2"/>
            <a:endParaRPr/>
          </a:p>
          <a:p>
            <a:pPr lvl="3"/>
            <a:endParaRPr/>
          </a:p>
          <a:p>
            <a:pPr lvl="4"/>
            <a:endParaRPr/>
          </a:p>
        </p:txBody>
      </p:sp>
      <p:sp>
        <p:nvSpPr>
          <p:cNvPr id="99" name="Slide Number"/>
          <p:cNvSpPr txBox="1">
            <a:spLocks noGrp="1"/>
          </p:cNvSpPr>
          <p:nvPr>
            <p:ph type="sldNum" sz="quarter" idx="2"/>
          </p:nvPr>
        </p:nvSpPr>
        <p:spPr>
          <a:xfrm>
            <a:off x="8466797" y="6435957"/>
            <a:ext cx="220003" cy="205914"/>
          </a:xfrm>
          <a:prstGeom prst="rect">
            <a:avLst/>
          </a:prstGeom>
        </p:spPr>
        <p:txBody>
          <a:bodyPr/>
          <a:lstStyle>
            <a:lvl1pPr defTabSz="685800">
              <a:defRPr sz="900"/>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106" name="Grafik 15" descr="Grafik 15"/>
          <p:cNvPicPr>
            <a:picLocks noChangeAspect="1"/>
          </p:cNvPicPr>
          <p:nvPr/>
        </p:nvPicPr>
        <p:blipFill>
          <a:blip r:embed="rId2">
            <a:extLst/>
          </a:blip>
          <a:stretch>
            <a:fillRect/>
          </a:stretch>
        </p:blipFill>
        <p:spPr>
          <a:xfrm>
            <a:off x="4144812" y="56813"/>
            <a:ext cx="854378" cy="281473"/>
          </a:xfrm>
          <a:prstGeom prst="rect">
            <a:avLst/>
          </a:prstGeom>
          <a:ln w="12700">
            <a:miter lim="400000"/>
          </a:ln>
        </p:spPr>
      </p:pic>
      <p:pic>
        <p:nvPicPr>
          <p:cNvPr id="107" name="Grafik 2" descr="Grafik 2"/>
          <p:cNvPicPr>
            <a:picLocks noChangeAspect="1"/>
          </p:cNvPicPr>
          <p:nvPr/>
        </p:nvPicPr>
        <p:blipFill>
          <a:blip r:embed="rId3">
            <a:extLst/>
          </a:blip>
          <a:stretch>
            <a:fillRect/>
          </a:stretch>
        </p:blipFill>
        <p:spPr>
          <a:xfrm>
            <a:off x="7996766" y="120913"/>
            <a:ext cx="822599" cy="599609"/>
          </a:xfrm>
          <a:prstGeom prst="rect">
            <a:avLst/>
          </a:prstGeom>
          <a:ln w="12700">
            <a:miter lim="400000"/>
          </a:ln>
        </p:spPr>
      </p:pic>
      <p:pic>
        <p:nvPicPr>
          <p:cNvPr id="108" name="Grafik 8" descr="Grafik 8"/>
          <p:cNvPicPr>
            <a:picLocks noChangeAspect="1"/>
          </p:cNvPicPr>
          <p:nvPr/>
        </p:nvPicPr>
        <p:blipFill>
          <a:blip r:embed="rId4">
            <a:extLst/>
          </a:blip>
          <a:srcRect b="33528"/>
          <a:stretch>
            <a:fillRect/>
          </a:stretch>
        </p:blipFill>
        <p:spPr>
          <a:xfrm>
            <a:off x="0" y="6321361"/>
            <a:ext cx="9144000" cy="545028"/>
          </a:xfrm>
          <a:prstGeom prst="rect">
            <a:avLst/>
          </a:prstGeom>
          <a:ln w="12700">
            <a:miter lim="400000"/>
          </a:ln>
        </p:spPr>
      </p:pic>
      <p:sp>
        <p:nvSpPr>
          <p:cNvPr id="109" name="Title Text"/>
          <p:cNvSpPr txBox="1">
            <a:spLocks noGrp="1"/>
          </p:cNvSpPr>
          <p:nvPr>
            <p:ph type="title"/>
          </p:nvPr>
        </p:nvSpPr>
        <p:spPr>
          <a:prstGeom prst="rect">
            <a:avLst/>
          </a:prstGeom>
        </p:spPr>
        <p:txBody>
          <a:bodyPr lIns="45718" tIns="45718" rIns="45718" bIns="45718"/>
          <a:lstStyle>
            <a:lvl1pPr>
              <a:defRPr>
                <a:latin typeface="+mj-lt"/>
                <a:ea typeface="+mj-ea"/>
                <a:cs typeface="+mj-cs"/>
                <a:sym typeface="Helvetica"/>
              </a:defRPr>
            </a:lvl1pPr>
          </a:lstStyle>
          <a:p>
            <a:r>
              <a:t>Title Text</a:t>
            </a:r>
          </a:p>
        </p:txBody>
      </p:sp>
      <p:sp>
        <p:nvSpPr>
          <p:cNvPr id="110" name="Body Level One…"/>
          <p:cNvSpPr txBox="1">
            <a:spLocks noGrp="1"/>
          </p:cNvSpPr>
          <p:nvPr>
            <p:ph type="body" idx="1" hasCustomPrompt="1"/>
          </p:nvPr>
        </p:nvSpPr>
        <p:spPr>
          <a:prstGeom prst="rect">
            <a:avLst/>
          </a:prstGeom>
        </p:spPr>
        <p:txBody>
          <a:bodyPr lIns="45718" tIns="45718" rIns="45718" bIns="45718"/>
          <a:ls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buBlip>
                <a:blip r:embed="rId5"/>
              </a:buBlip>
              <a:defRPr>
                <a:latin typeface="+mj-lt"/>
                <a:ea typeface="+mj-ea"/>
                <a:cs typeface="+mj-cs"/>
                <a:sym typeface="Helvetica"/>
              </a:defRPr>
            </a:lvl5pPr>
          </a:lstStyle>
          <a:p>
            <a:r>
              <a:t>Textmasterformat bearbeiten</a:t>
            </a:r>
          </a:p>
          <a:p>
            <a:pPr lvl="1"/>
            <a:endParaRPr/>
          </a:p>
          <a:p>
            <a:pPr lvl="2"/>
            <a:endParaRPr/>
          </a:p>
          <a:p>
            <a:pPr lvl="3"/>
            <a:endParaRPr/>
          </a:p>
          <a:p>
            <a:pPr lvl="4"/>
            <a:endParaRPr/>
          </a:p>
        </p:txBody>
      </p:sp>
      <p:sp>
        <p:nvSpPr>
          <p:cNvPr id="111" name="Slide Number"/>
          <p:cNvSpPr txBox="1">
            <a:spLocks noGrp="1"/>
          </p:cNvSpPr>
          <p:nvPr>
            <p:ph type="sldNum" sz="quarter" idx="2"/>
          </p:nvPr>
        </p:nvSpPr>
        <p:spPr>
          <a:xfrm>
            <a:off x="8428176" y="6509645"/>
            <a:ext cx="258624" cy="248306"/>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15" descr="Grafik 15"/>
          <p:cNvPicPr>
            <a:picLocks noChangeAspect="1"/>
          </p:cNvPicPr>
          <p:nvPr/>
        </p:nvPicPr>
        <p:blipFill>
          <a:blip r:embed="rId8">
            <a:extLst/>
          </a:blip>
          <a:stretch>
            <a:fillRect/>
          </a:stretch>
        </p:blipFill>
        <p:spPr>
          <a:xfrm>
            <a:off x="4144812" y="56814"/>
            <a:ext cx="854377" cy="281472"/>
          </a:xfrm>
          <a:prstGeom prst="rect">
            <a:avLst/>
          </a:prstGeom>
          <a:ln w="12700">
            <a:miter lim="400000"/>
          </a:ln>
        </p:spPr>
      </p:pic>
      <p:pic>
        <p:nvPicPr>
          <p:cNvPr id="3" name="Grafik 2" descr="Grafik 2"/>
          <p:cNvPicPr>
            <a:picLocks noChangeAspect="1"/>
          </p:cNvPicPr>
          <p:nvPr/>
        </p:nvPicPr>
        <p:blipFill>
          <a:blip r:embed="rId9">
            <a:extLst/>
          </a:blip>
          <a:stretch>
            <a:fillRect/>
          </a:stretch>
        </p:blipFill>
        <p:spPr>
          <a:xfrm>
            <a:off x="7996766" y="120913"/>
            <a:ext cx="822598" cy="599609"/>
          </a:xfrm>
          <a:prstGeom prst="rect">
            <a:avLst/>
          </a:prstGeom>
          <a:ln w="12700">
            <a:miter lim="400000"/>
          </a:ln>
        </p:spPr>
      </p:pic>
      <p:pic>
        <p:nvPicPr>
          <p:cNvPr id="4" name="Grafik 8" descr="Grafik 8"/>
          <p:cNvPicPr>
            <a:picLocks noChangeAspect="1"/>
          </p:cNvPicPr>
          <p:nvPr/>
        </p:nvPicPr>
        <p:blipFill>
          <a:blip r:embed="rId10">
            <a:extLst/>
          </a:blip>
          <a:srcRect b="33528"/>
          <a:stretch>
            <a:fillRect/>
          </a:stretch>
        </p:blipFill>
        <p:spPr>
          <a:xfrm>
            <a:off x="0" y="6321362"/>
            <a:ext cx="9144000" cy="545027"/>
          </a:xfrm>
          <a:prstGeom prst="rect">
            <a:avLst/>
          </a:prstGeom>
          <a:ln w="12700">
            <a:miter lim="400000"/>
          </a:ln>
        </p:spPr>
      </p:pic>
      <p:sp>
        <p:nvSpPr>
          <p:cNvPr id="5" name="Title Text"/>
          <p:cNvSpPr txBox="1">
            <a:spLocks noGrp="1"/>
          </p:cNvSpPr>
          <p:nvPr>
            <p:ph type="title"/>
          </p:nvPr>
        </p:nvSpPr>
        <p:spPr>
          <a:xfrm>
            <a:off x="367259" y="805840"/>
            <a:ext cx="8426892" cy="714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6" name="Body Level One…"/>
          <p:cNvSpPr txBox="1">
            <a:spLocks noGrp="1"/>
          </p:cNvSpPr>
          <p:nvPr>
            <p:ph type="body" idx="1" hasCustomPrompt="1"/>
          </p:nvPr>
        </p:nvSpPr>
        <p:spPr>
          <a:xfrm>
            <a:off x="367259" y="1581461"/>
            <a:ext cx="8426893" cy="4598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5pPr>
              <a:buBlip>
                <a:blip r:embed="rId11"/>
              </a:buBlip>
            </a:lvl5pPr>
          </a:lstStyle>
          <a:p>
            <a:r>
              <a:t>Textmasterformat bearbeiten</a:t>
            </a:r>
          </a:p>
          <a:p>
            <a:pPr lvl="1"/>
            <a:endParaRPr/>
          </a:p>
          <a:p>
            <a:pPr lvl="2"/>
            <a:endParaRPr/>
          </a:p>
          <a:p>
            <a:pPr lvl="3"/>
            <a:endParaRPr/>
          </a:p>
          <a:p>
            <a:pPr lvl="4"/>
            <a:endParaRPr/>
          </a:p>
        </p:txBody>
      </p:sp>
      <p:sp>
        <p:nvSpPr>
          <p:cNvPr id="7"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2000" b="1" i="0" u="none" strike="noStrike" cap="none" spc="0" baseline="0">
          <a:solidFill>
            <a:schemeClr val="accent1"/>
          </a:solidFill>
          <a:uFillTx/>
          <a:latin typeface="+mn-lt"/>
          <a:ea typeface="+mn-ea"/>
          <a:cs typeface="+mn-cs"/>
          <a:sym typeface="Calibri"/>
        </a:defRPr>
      </a:lvl9pPr>
    </p:titleStyle>
    <p:bodyStyle>
      <a:lvl1pPr marL="285750" marR="0" indent="-285750"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1pPr>
      <a:lvl2pPr marL="778668" marR="0" indent="-321468"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2pPr>
      <a:lvl3pPr marL="1281792" marR="0" indent="-367392"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3pPr>
      <a:lvl4pPr marL="1628775" marR="0" indent="-257175" algn="l" defTabSz="914400" rtl="0" latinLnBrk="0">
        <a:lnSpc>
          <a:spcPct val="90000"/>
        </a:lnSpc>
        <a:spcBef>
          <a:spcPts val="1000"/>
        </a:spcBef>
        <a:spcAft>
          <a:spcPts val="0"/>
        </a:spcAft>
        <a:buClr>
          <a:schemeClr val="accent1"/>
        </a:buClr>
        <a:buSzPct val="70000"/>
        <a:buFont typeface="Arial"/>
        <a:buChar char="•"/>
        <a:tabLst/>
        <a:defRPr sz="1800" b="0" i="0" u="none" strike="noStrike" cap="none" spc="0" baseline="0">
          <a:solidFill>
            <a:srgbClr val="1E4D7B"/>
          </a:solidFill>
          <a:uFillTx/>
          <a:latin typeface="+mn-lt"/>
          <a:ea typeface="+mn-ea"/>
          <a:cs typeface="+mn-cs"/>
          <a:sym typeface="Calibri"/>
        </a:defRPr>
      </a:lvl4pPr>
      <a:lvl5pPr marL="2122714" marR="0" indent="-293914" algn="l" defTabSz="914400" rtl="0" latinLnBrk="0">
        <a:lnSpc>
          <a:spcPct val="90000"/>
        </a:lnSpc>
        <a:spcBef>
          <a:spcPts val="1000"/>
        </a:spcBef>
        <a:spcAft>
          <a:spcPts val="0"/>
        </a:spcAft>
        <a:buClr>
          <a:schemeClr val="accent1"/>
        </a:buClr>
        <a:buSzPct val="70000"/>
        <a:buFont typeface="Arial"/>
        <a:buBlip>
          <a:blip r:embed="rId11"/>
        </a:buBlip>
        <a:tabLst/>
        <a:defRPr sz="1800" b="0" i="0" u="none" strike="noStrike" cap="none" spc="0" baseline="0">
          <a:solidFill>
            <a:srgbClr val="1E4D7B"/>
          </a:solidFill>
          <a:uFillTx/>
          <a:latin typeface="+mn-lt"/>
          <a:ea typeface="+mn-ea"/>
          <a:cs typeface="+mn-cs"/>
          <a:sym typeface="Calibri"/>
        </a:defRPr>
      </a:lvl5pPr>
      <a:lvl6pPr marL="2514600" marR="0" indent="-228600"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6pPr>
      <a:lvl7pPr marL="2971800" marR="0" indent="-228600"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7pPr>
      <a:lvl8pPr marL="3429000" marR="0" indent="-228600"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8pPr>
      <a:lvl9pPr marL="3886200" marR="0" indent="-228600" algn="l" defTabSz="914400" rtl="0" latinLnBrk="0">
        <a:lnSpc>
          <a:spcPct val="90000"/>
        </a:lnSpc>
        <a:spcBef>
          <a:spcPts val="1000"/>
        </a:spcBef>
        <a:spcAft>
          <a:spcPts val="0"/>
        </a:spcAft>
        <a:buClr>
          <a:schemeClr val="accent1"/>
        </a:buClr>
        <a:buSzPct val="100000"/>
        <a:buFont typeface="Arial"/>
        <a:buChar char="•"/>
        <a:tabLst/>
        <a:defRPr sz="1800" b="0" i="0" u="none" strike="noStrike" cap="none" spc="0" baseline="0">
          <a:solidFill>
            <a:srgbClr val="1E4D7B"/>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ugloh@lmu.de" TargetMode="External"/><Relationship Id="rId2" Type="http://schemas.openxmlformats.org/officeDocument/2006/relationships/hyperlink" Target="mailto:kim.barnstorf@ikk.lmu.d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ruta 1"/>
          <p:cNvSpPr txBox="1"/>
          <p:nvPr/>
        </p:nvSpPr>
        <p:spPr>
          <a:xfrm>
            <a:off x="1225591" y="3047983"/>
            <a:ext cx="7206062" cy="1740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EUGLOH Intercultural Skills Programme 2024</a:t>
            </a:r>
          </a:p>
          <a:p>
            <a:pPr algn="ctr">
              <a:defRPr sz="2800" b="1"/>
            </a:pPr>
            <a:r>
              <a:t>– Call for Mentors</a:t>
            </a:r>
          </a:p>
          <a:p>
            <a:pPr algn="ctr">
              <a:defRPr sz="2800" b="1"/>
            </a:pPr>
            <a:r>
              <a:rPr b="0"/>
              <a:t>(fully funded training opportunity in Lund</a:t>
            </a:r>
          </a:p>
          <a:p>
            <a:pPr algn="ctr">
              <a:defRPr sz="2800" b="1"/>
            </a:pPr>
            <a:r>
              <a:rPr b="0"/>
              <a:t>16-18 October 2024)</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Espace réservé du contenu 7" descr="Espace réservé du contenu 7"/>
          <p:cNvPicPr>
            <a:picLocks noChangeAspect="1"/>
          </p:cNvPicPr>
          <p:nvPr/>
        </p:nvPicPr>
        <p:blipFill>
          <a:blip r:embed="rId2">
            <a:extLst/>
          </a:blip>
          <a:stretch>
            <a:fillRect/>
          </a:stretch>
        </p:blipFill>
        <p:spPr>
          <a:xfrm>
            <a:off x="4734364" y="2002445"/>
            <a:ext cx="4409636" cy="4401813"/>
          </a:xfrm>
          <a:prstGeom prst="rect">
            <a:avLst/>
          </a:prstGeom>
          <a:ln w="12700">
            <a:miter lim="400000"/>
          </a:ln>
        </p:spPr>
      </p:pic>
      <p:sp>
        <p:nvSpPr>
          <p:cNvPr id="123" name="Foliennummernplatzhalter 3"/>
          <p:cNvSpPr txBox="1">
            <a:spLocks noGrp="1"/>
          </p:cNvSpPr>
          <p:nvPr>
            <p:ph type="sldNum" sz="quarter" idx="4294967295"/>
          </p:nvPr>
        </p:nvSpPr>
        <p:spPr>
          <a:xfrm>
            <a:off x="8524728" y="6435957"/>
            <a:ext cx="162072" cy="2059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00">
              <a:defRPr sz="900"/>
            </a:lvl1pPr>
          </a:lstStyle>
          <a:p>
            <a:fld id="{86CB4B4D-7CA3-9044-876B-883B54F8677D}" type="slidenum">
              <a:t>2</a:t>
            </a:fld>
            <a:endParaRPr/>
          </a:p>
        </p:txBody>
      </p:sp>
      <p:sp>
        <p:nvSpPr>
          <p:cNvPr id="124" name="Titre 1"/>
          <p:cNvSpPr txBox="1"/>
          <p:nvPr/>
        </p:nvSpPr>
        <p:spPr>
          <a:xfrm>
            <a:off x="574231" y="319215"/>
            <a:ext cx="6228729"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85800">
              <a:lnSpc>
                <a:spcPct val="90000"/>
              </a:lnSpc>
              <a:defRPr sz="2800" b="1">
                <a:solidFill>
                  <a:schemeClr val="accent1"/>
                </a:solidFill>
              </a:defRPr>
            </a:lvl1pPr>
          </a:lstStyle>
          <a:p>
            <a:r>
              <a:t>What is EUGLOH?</a:t>
            </a:r>
          </a:p>
        </p:txBody>
      </p:sp>
      <p:sp>
        <p:nvSpPr>
          <p:cNvPr id="125" name="Titre 1"/>
          <p:cNvSpPr txBox="1"/>
          <p:nvPr/>
        </p:nvSpPr>
        <p:spPr>
          <a:xfrm>
            <a:off x="377734" y="1141711"/>
            <a:ext cx="6533645" cy="1669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271" tIns="19271" rIns="19271" bIns="19271" anchor="b">
            <a:normAutofit/>
          </a:bodyPr>
          <a:lstStyle/>
          <a:p>
            <a:pPr defTabSz="685165">
              <a:lnSpc>
                <a:spcPct val="88000"/>
              </a:lnSpc>
              <a:spcBef>
                <a:spcPts val="600"/>
              </a:spcBef>
              <a:defRPr sz="2000" b="1">
                <a:solidFill>
                  <a:schemeClr val="accent2"/>
                </a:solidFill>
              </a:defRPr>
            </a:pPr>
            <a:r>
              <a:t>9 Universities, 1 Goal: Building Europe’s Campus for Global Health</a:t>
            </a:r>
            <a:endParaRPr sz="5100">
              <a:latin typeface="Carlito"/>
              <a:ea typeface="Carlito"/>
              <a:cs typeface="Carlito"/>
              <a:sym typeface="Carlito"/>
            </a:endParaRPr>
          </a:p>
          <a:p>
            <a:pPr defTabSz="685165">
              <a:lnSpc>
                <a:spcPct val="88000"/>
              </a:lnSpc>
              <a:spcBef>
                <a:spcPts val="600"/>
              </a:spcBef>
              <a:defRPr sz="2000" b="1">
                <a:solidFill>
                  <a:schemeClr val="accent2"/>
                </a:solidFill>
              </a:defRPr>
            </a:pPr>
            <a:r>
              <a:t>Global Health: A comprehensive topic embracing multidisciplinarity and responding to crucial societal challenges</a:t>
            </a:r>
          </a:p>
        </p:txBody>
      </p:sp>
      <p:sp>
        <p:nvSpPr>
          <p:cNvPr id="126" name="Espace réservé du contenu 2"/>
          <p:cNvSpPr txBox="1"/>
          <p:nvPr/>
        </p:nvSpPr>
        <p:spPr>
          <a:xfrm>
            <a:off x="243563" y="3165028"/>
            <a:ext cx="4273346" cy="3437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125016" defTabSz="685800">
              <a:lnSpc>
                <a:spcPts val="1800"/>
              </a:lnSpc>
              <a:spcBef>
                <a:spcPts val="600"/>
              </a:spcBef>
              <a:defRPr sz="2000">
                <a:solidFill>
                  <a:srgbClr val="1E4D7B"/>
                </a:solidFill>
              </a:defRPr>
            </a:pPr>
            <a:r>
              <a:t>The European University Alliance for Global Health includes partner universities:</a:t>
            </a:r>
            <a:endParaRPr sz="1600"/>
          </a:p>
          <a:p>
            <a:pPr marL="339328" lvl="1" indent="-214313" defTabSz="685800">
              <a:lnSpc>
                <a:spcPts val="1800"/>
              </a:lnSpc>
              <a:spcBef>
                <a:spcPts val="600"/>
              </a:spcBef>
              <a:buClr>
                <a:schemeClr val="accent1"/>
              </a:buClr>
              <a:buSzPct val="100000"/>
              <a:buFont typeface="Arial"/>
              <a:buChar char="•"/>
              <a:defRPr sz="2000">
                <a:solidFill>
                  <a:srgbClr val="1E4D7B"/>
                </a:solidFill>
              </a:defRPr>
            </a:pPr>
            <a:r>
              <a:t>from all geographical corners of Europe</a:t>
            </a:r>
            <a:endParaRPr sz="1600"/>
          </a:p>
          <a:p>
            <a:pPr marL="339328" lvl="1" indent="-214313" defTabSz="685800">
              <a:lnSpc>
                <a:spcPts val="1800"/>
              </a:lnSpc>
              <a:spcBef>
                <a:spcPts val="600"/>
              </a:spcBef>
              <a:buClr>
                <a:schemeClr val="accent1"/>
              </a:buClr>
              <a:buSzPct val="100000"/>
              <a:buFont typeface="Arial"/>
              <a:buChar char="•"/>
              <a:defRPr sz="2000">
                <a:solidFill>
                  <a:srgbClr val="1E4D7B"/>
                </a:solidFill>
              </a:defRPr>
            </a:pPr>
            <a:r>
              <a:t>with a comprehensive educational offering made exceptional by strong medical faculties</a:t>
            </a:r>
            <a:endParaRPr sz="1600"/>
          </a:p>
          <a:p>
            <a:pPr marL="339328" lvl="1" indent="-214313" defTabSz="685800">
              <a:lnSpc>
                <a:spcPts val="1800"/>
              </a:lnSpc>
              <a:spcBef>
                <a:spcPts val="600"/>
              </a:spcBef>
              <a:buClr>
                <a:schemeClr val="accent1"/>
              </a:buClr>
              <a:buSzPct val="100000"/>
              <a:buFont typeface="Arial"/>
              <a:buChar char="•"/>
              <a:defRPr sz="2000">
                <a:solidFill>
                  <a:srgbClr val="1E4D7B"/>
                </a:solidFill>
              </a:defRPr>
            </a:pPr>
            <a:r>
              <a:t>complemented by world-renowned large-scale research infrastructures</a:t>
            </a:r>
            <a:endParaRPr sz="1600"/>
          </a:p>
          <a:p>
            <a:pPr marL="339328" lvl="1" indent="-214313" defTabSz="685800">
              <a:lnSpc>
                <a:spcPts val="1800"/>
              </a:lnSpc>
              <a:spcBef>
                <a:spcPts val="600"/>
              </a:spcBef>
              <a:buClr>
                <a:schemeClr val="accent1"/>
              </a:buClr>
              <a:buSzPct val="100000"/>
              <a:buFont typeface="Arial"/>
              <a:buChar char="•"/>
              <a:defRPr sz="2000">
                <a:solidFill>
                  <a:srgbClr val="1E4D7B"/>
                </a:solidFill>
              </a:defRPr>
            </a:pPr>
            <a:r>
              <a:t>surrounded by rich innovation       eco-systems</a:t>
            </a:r>
            <a:endParaRPr sz="1600"/>
          </a:p>
        </p:txBody>
      </p:sp>
      <p:pic>
        <p:nvPicPr>
          <p:cNvPr id="127" name="Espace réservé du contenu 7" descr="Espace réservé du contenu 7"/>
          <p:cNvPicPr>
            <a:picLocks noChangeAspect="1"/>
          </p:cNvPicPr>
          <p:nvPr/>
        </p:nvPicPr>
        <p:blipFill>
          <a:blip r:embed="rId3">
            <a:extLst/>
          </a:blip>
          <a:srcRect l="31602" t="61931" r="64392" b="33690"/>
          <a:stretch>
            <a:fillRect/>
          </a:stretch>
        </p:blipFill>
        <p:spPr>
          <a:xfrm>
            <a:off x="6998343" y="1638781"/>
            <a:ext cx="220212" cy="24023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el 1"/>
          <p:cNvSpPr txBox="1">
            <a:spLocks noGrp="1"/>
          </p:cNvSpPr>
          <p:nvPr>
            <p:ph type="title"/>
          </p:nvPr>
        </p:nvSpPr>
        <p:spPr>
          <a:xfrm>
            <a:off x="571500" y="317500"/>
            <a:ext cx="8426891" cy="714330"/>
          </a:xfrm>
          <a:prstGeom prst="rect">
            <a:avLst/>
          </a:prstGeom>
        </p:spPr>
        <p:txBody>
          <a:bodyPr/>
          <a:lstStyle>
            <a:lvl1pPr>
              <a:defRPr sz="2800"/>
            </a:lvl1pPr>
          </a:lstStyle>
          <a:p>
            <a:r>
              <a:t>You as a mentor</a:t>
            </a:r>
          </a:p>
        </p:txBody>
      </p:sp>
      <p:sp>
        <p:nvSpPr>
          <p:cNvPr id="130" name="Inhaltsplatzhalter 2"/>
          <p:cNvSpPr txBox="1">
            <a:spLocks noGrp="1"/>
          </p:cNvSpPr>
          <p:nvPr>
            <p:ph type="body" idx="1"/>
          </p:nvPr>
        </p:nvSpPr>
        <p:spPr>
          <a:xfrm>
            <a:off x="225192" y="996138"/>
            <a:ext cx="8363637" cy="4598115"/>
          </a:xfrm>
          <a:prstGeom prst="rect">
            <a:avLst/>
          </a:prstGeom>
        </p:spPr>
        <p:txBody>
          <a:bodyPr/>
          <a:lstStyle/>
          <a:p>
            <a:pPr marL="274320" indent="-274320" defTabSz="877823">
              <a:spcBef>
                <a:spcPts val="900"/>
              </a:spcBef>
              <a:defRPr sz="1919" b="1">
                <a:latin typeface="Segoe UI"/>
                <a:ea typeface="Segoe UI"/>
                <a:cs typeface="Segoe UI"/>
                <a:sym typeface="Segoe UI"/>
              </a:defRPr>
            </a:pPr>
            <a:endParaRPr/>
          </a:p>
          <a:p>
            <a:pPr marL="274320" indent="-274320" defTabSz="877823">
              <a:spcBef>
                <a:spcPts val="900"/>
              </a:spcBef>
              <a:defRPr sz="1919" b="1">
                <a:latin typeface="Segoe UI"/>
                <a:ea typeface="Segoe UI"/>
                <a:cs typeface="Segoe UI"/>
                <a:sym typeface="Segoe UI"/>
              </a:defRPr>
            </a:pPr>
            <a:endParaRPr/>
          </a:p>
          <a:p>
            <a:pPr marL="274320" indent="-274320" defTabSz="877823">
              <a:spcBef>
                <a:spcPts val="900"/>
              </a:spcBef>
              <a:defRPr sz="1919" b="1">
                <a:latin typeface="Segoe UI"/>
                <a:ea typeface="Segoe UI"/>
                <a:cs typeface="Segoe UI"/>
                <a:sym typeface="Segoe UI"/>
              </a:defRPr>
            </a:pPr>
            <a:r>
              <a:rPr b="0"/>
              <a:t>are a student at one of the EUGLOH universities, at any study level or academic background and who preferably has knowledge about EUGLOH</a:t>
            </a:r>
          </a:p>
          <a:p>
            <a:pPr marL="274320" indent="-274320" defTabSz="877823">
              <a:spcBef>
                <a:spcPts val="900"/>
              </a:spcBef>
              <a:defRPr sz="1919" b="1">
                <a:latin typeface="Segoe UI"/>
                <a:ea typeface="Segoe UI"/>
                <a:cs typeface="Segoe UI"/>
                <a:sym typeface="Segoe UI"/>
              </a:defRPr>
            </a:pPr>
            <a:endParaRPr b="0"/>
          </a:p>
          <a:p>
            <a:pPr marL="274320" indent="-274320" defTabSz="877823">
              <a:spcBef>
                <a:spcPts val="900"/>
              </a:spcBef>
              <a:defRPr sz="1919" b="1">
                <a:latin typeface="Segoe UI"/>
                <a:ea typeface="Segoe UI"/>
                <a:cs typeface="Segoe UI"/>
                <a:sym typeface="Segoe UI"/>
              </a:defRPr>
            </a:pPr>
            <a:r>
              <a:rPr b="0"/>
              <a:t>are responsible for guiding and helping your mentor group (6-8 mentees per group) at your home university</a:t>
            </a:r>
          </a:p>
          <a:p>
            <a:pPr marL="274320" indent="-274320" defTabSz="877823">
              <a:spcBef>
                <a:spcPts val="900"/>
              </a:spcBef>
              <a:defRPr sz="1919" b="1">
                <a:latin typeface="Segoe UI"/>
                <a:ea typeface="Segoe UI"/>
                <a:cs typeface="Segoe UI"/>
                <a:sym typeface="Segoe UI"/>
              </a:defRPr>
            </a:pPr>
            <a:endParaRPr b="0"/>
          </a:p>
          <a:p>
            <a:pPr marL="274320" indent="-274320" defTabSz="877823">
              <a:spcBef>
                <a:spcPts val="900"/>
              </a:spcBef>
              <a:defRPr sz="1919" b="1">
                <a:latin typeface="Segoe UI"/>
                <a:ea typeface="Segoe UI"/>
                <a:cs typeface="Segoe UI"/>
                <a:sym typeface="Segoe UI"/>
              </a:defRPr>
            </a:pPr>
            <a:r>
              <a:rPr b="0"/>
              <a:t>will be facilitating discussions in your mentor group during the group meet ups</a:t>
            </a:r>
          </a:p>
          <a:p>
            <a:pPr marL="274320" indent="-274320" defTabSz="877823">
              <a:spcBef>
                <a:spcPts val="900"/>
              </a:spcBef>
              <a:defRPr sz="1919" b="1">
                <a:latin typeface="Segoe UI"/>
                <a:ea typeface="Segoe UI"/>
                <a:cs typeface="Segoe UI"/>
                <a:sym typeface="Segoe UI"/>
              </a:defRPr>
            </a:pPr>
            <a:endParaRPr b="0"/>
          </a:p>
          <a:p>
            <a:pPr marL="274320" indent="-274320" defTabSz="877823">
              <a:spcBef>
                <a:spcPts val="900"/>
              </a:spcBef>
              <a:defRPr sz="1919" b="1">
                <a:latin typeface="Segoe UI"/>
                <a:ea typeface="Segoe UI"/>
                <a:cs typeface="Segoe UI"/>
                <a:sym typeface="Segoe UI"/>
              </a:defRPr>
            </a:pPr>
            <a:r>
              <a:rPr b="0"/>
              <a:t>will help to organise social events</a:t>
            </a:r>
          </a:p>
        </p:txBody>
      </p:sp>
      <p:sp>
        <p:nvSpPr>
          <p:cNvPr id="131" name="Foliennummernplatzhalt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el 1"/>
          <p:cNvSpPr txBox="1">
            <a:spLocks noGrp="1"/>
          </p:cNvSpPr>
          <p:nvPr>
            <p:ph type="title"/>
          </p:nvPr>
        </p:nvSpPr>
        <p:spPr>
          <a:xfrm>
            <a:off x="571500" y="317500"/>
            <a:ext cx="8426891" cy="714330"/>
          </a:xfrm>
          <a:prstGeom prst="rect">
            <a:avLst/>
          </a:prstGeom>
        </p:spPr>
        <p:txBody>
          <a:bodyPr/>
          <a:lstStyle>
            <a:lvl1pPr>
              <a:defRPr sz="2800"/>
            </a:lvl1pPr>
          </a:lstStyle>
          <a:p>
            <a:r>
              <a:t>Programme Layout for mentors</a:t>
            </a:r>
          </a:p>
        </p:txBody>
      </p:sp>
      <p:sp>
        <p:nvSpPr>
          <p:cNvPr id="134" name="Inhaltsplatzhalter 2"/>
          <p:cNvSpPr txBox="1">
            <a:spLocks noGrp="1"/>
          </p:cNvSpPr>
          <p:nvPr>
            <p:ph type="body" idx="1"/>
          </p:nvPr>
        </p:nvSpPr>
        <p:spPr>
          <a:xfrm>
            <a:off x="259841" y="1319633"/>
            <a:ext cx="8624318" cy="4598115"/>
          </a:xfrm>
          <a:prstGeom prst="rect">
            <a:avLst/>
          </a:prstGeom>
        </p:spPr>
        <p:txBody>
          <a:bodyPr/>
          <a:lstStyle/>
          <a:p>
            <a:pPr marL="0" indent="0">
              <a:buSzTx/>
              <a:buNone/>
              <a:defRPr>
                <a:solidFill>
                  <a:srgbClr val="000000"/>
                </a:solidFill>
                <a:latin typeface="Aptos"/>
                <a:ea typeface="Aptos"/>
                <a:cs typeface="Aptos"/>
                <a:sym typeface="Aptos"/>
              </a:defRPr>
            </a:pPr>
            <a:r>
              <a:t>	</a:t>
            </a:r>
          </a:p>
          <a:p>
            <a:pPr marL="0" indent="0">
              <a:buSzTx/>
              <a:buNone/>
              <a:defRPr>
                <a:solidFill>
                  <a:srgbClr val="000000"/>
                </a:solidFill>
                <a:latin typeface="Aptos"/>
                <a:ea typeface="Aptos"/>
                <a:cs typeface="Aptos"/>
                <a:sym typeface="Aptos"/>
              </a:defRPr>
            </a:pPr>
            <a:r>
              <a:t>	</a:t>
            </a:r>
          </a:p>
        </p:txBody>
      </p:sp>
      <p:sp>
        <p:nvSpPr>
          <p:cNvPr id="135" name="Foliennummernplatzhalt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163" name="Diagram 4"/>
          <p:cNvGrpSpPr/>
          <p:nvPr/>
        </p:nvGrpSpPr>
        <p:grpSpPr>
          <a:xfrm>
            <a:off x="227229" y="1280448"/>
            <a:ext cx="8197047" cy="4882213"/>
            <a:chOff x="0" y="0"/>
            <a:chExt cx="8197046" cy="4882211"/>
          </a:xfrm>
        </p:grpSpPr>
        <p:sp>
          <p:nvSpPr>
            <p:cNvPr id="136" name="Shape"/>
            <p:cNvSpPr/>
            <p:nvPr/>
          </p:nvSpPr>
          <p:spPr>
            <a:xfrm rot="5400000">
              <a:off x="139237" y="630629"/>
              <a:ext cx="525548" cy="598317"/>
            </a:xfrm>
            <a:custGeom>
              <a:avLst/>
              <a:gdLst/>
              <a:ahLst/>
              <a:cxnLst>
                <a:cxn ang="0">
                  <a:pos x="wd2" y="hd2"/>
                </a:cxn>
                <a:cxn ang="5400000">
                  <a:pos x="wd2" y="hd2"/>
                </a:cxn>
                <a:cxn ang="10800000">
                  <a:pos x="wd2" y="hd2"/>
                </a:cxn>
                <a:cxn ang="16200000">
                  <a:pos x="wd2" y="hd2"/>
                </a:cxn>
              </a:cxnLst>
              <a:rect l="0" t="0" r="r" b="b"/>
              <a:pathLst>
                <a:path w="21600" h="21600"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ECC5BB"/>
            </a:solidFill>
            <a:ln w="12700" cap="flat">
              <a:solidFill>
                <a:srgbClr val="FFFFFF"/>
              </a:solidFill>
              <a:prstDash val="solid"/>
              <a:miter lim="800000"/>
            </a:ln>
            <a:effectLst/>
          </p:spPr>
          <p:txBody>
            <a:bodyPr wrap="square" lIns="45719" tIns="45719" rIns="45719" bIns="45719" numCol="1" anchor="t">
              <a:noAutofit/>
            </a:bodyPr>
            <a:lstStyle/>
            <a:p>
              <a:endParaRPr/>
            </a:p>
          </p:txBody>
        </p:sp>
        <p:grpSp>
          <p:nvGrpSpPr>
            <p:cNvPr id="139" name="Group"/>
            <p:cNvGrpSpPr/>
            <p:nvPr/>
          </p:nvGrpSpPr>
          <p:grpSpPr>
            <a:xfrm>
              <a:off x="0" y="-1"/>
              <a:ext cx="884712" cy="715369"/>
              <a:chOff x="0" y="0"/>
              <a:chExt cx="884711" cy="715367"/>
            </a:xfrm>
          </p:grpSpPr>
          <p:sp>
            <p:nvSpPr>
              <p:cNvPr id="137" name="Rounded Rectangle"/>
              <p:cNvSpPr/>
              <p:nvPr/>
            </p:nvSpPr>
            <p:spPr>
              <a:xfrm>
                <a:off x="0" y="48049"/>
                <a:ext cx="884712" cy="619270"/>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a:solidFill>
                      <a:srgbClr val="FFFFFF"/>
                    </a:solidFill>
                  </a:defRPr>
                </a:pPr>
                <a:endParaRPr/>
              </a:p>
            </p:txBody>
          </p:sp>
          <p:sp>
            <p:nvSpPr>
              <p:cNvPr id="138" name="3 day training session"/>
              <p:cNvSpPr txBox="1"/>
              <p:nvPr/>
            </p:nvSpPr>
            <p:spPr>
              <a:xfrm>
                <a:off x="30235" y="-1"/>
                <a:ext cx="824241" cy="7153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b="1">
                    <a:solidFill>
                      <a:srgbClr val="FFFFFF"/>
                    </a:solidFill>
                  </a:defRPr>
                </a:lvl1pPr>
              </a:lstStyle>
              <a:p>
                <a:r>
                  <a:t>3 day training session</a:t>
                </a:r>
              </a:p>
            </p:txBody>
          </p:sp>
        </p:grpSp>
        <p:sp>
          <p:nvSpPr>
            <p:cNvPr id="140" name="Shape"/>
            <p:cNvSpPr/>
            <p:nvPr/>
          </p:nvSpPr>
          <p:spPr>
            <a:xfrm rot="5400000">
              <a:off x="1575051" y="1367300"/>
              <a:ext cx="525548" cy="598317"/>
            </a:xfrm>
            <a:custGeom>
              <a:avLst/>
              <a:gdLst/>
              <a:ahLst/>
              <a:cxnLst>
                <a:cxn ang="0">
                  <a:pos x="wd2" y="hd2"/>
                </a:cxn>
                <a:cxn ang="5400000">
                  <a:pos x="wd2" y="hd2"/>
                </a:cxn>
                <a:cxn ang="10800000">
                  <a:pos x="wd2" y="hd2"/>
                </a:cxn>
                <a:cxn ang="16200000">
                  <a:pos x="wd2" y="hd2"/>
                </a:cxn>
              </a:cxnLst>
              <a:rect l="0" t="0" r="r" b="b"/>
              <a:pathLst>
                <a:path w="21600" h="21600"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ECC5BB"/>
            </a:solidFill>
            <a:ln w="12700" cap="flat">
              <a:solidFill>
                <a:srgbClr val="FFFFFF"/>
              </a:solidFill>
              <a:prstDash val="solid"/>
              <a:miter lim="800000"/>
            </a:ln>
            <a:effectLst/>
          </p:spPr>
          <p:txBody>
            <a:bodyPr wrap="square" lIns="45719" tIns="45719" rIns="45719" bIns="45719" numCol="1" anchor="t">
              <a:noAutofit/>
            </a:bodyPr>
            <a:lstStyle/>
            <a:p>
              <a:endParaRPr/>
            </a:p>
          </p:txBody>
        </p:sp>
        <p:grpSp>
          <p:nvGrpSpPr>
            <p:cNvPr id="143" name="Group"/>
            <p:cNvGrpSpPr/>
            <p:nvPr/>
          </p:nvGrpSpPr>
          <p:grpSpPr>
            <a:xfrm>
              <a:off x="858123" y="725109"/>
              <a:ext cx="1446079" cy="715369"/>
              <a:chOff x="0" y="0"/>
              <a:chExt cx="1446078" cy="715367"/>
            </a:xfrm>
          </p:grpSpPr>
          <p:sp>
            <p:nvSpPr>
              <p:cNvPr id="141" name="Rounded Rectangle"/>
              <p:cNvSpPr/>
              <p:nvPr/>
            </p:nvSpPr>
            <p:spPr>
              <a:xfrm>
                <a:off x="0" y="7022"/>
                <a:ext cx="1446079" cy="701324"/>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sz="1400" b="1">
                    <a:solidFill>
                      <a:srgbClr val="FFFFFF"/>
                    </a:solidFill>
                  </a:defRPr>
                </a:pPr>
                <a:endParaRPr/>
              </a:p>
            </p:txBody>
          </p:sp>
          <p:sp>
            <p:nvSpPr>
              <p:cNvPr id="142" name="4 hours planning activites with staff"/>
              <p:cNvSpPr txBox="1"/>
              <p:nvPr/>
            </p:nvSpPr>
            <p:spPr>
              <a:xfrm>
                <a:off x="34241" y="-1"/>
                <a:ext cx="1377596" cy="7153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b="1">
                    <a:solidFill>
                      <a:srgbClr val="FFFFFF"/>
                    </a:solidFill>
                  </a:defRPr>
                </a:lvl1pPr>
              </a:lstStyle>
              <a:p>
                <a:r>
                  <a:t>4 hours planning activites with staff</a:t>
                </a:r>
              </a:p>
            </p:txBody>
          </p:sp>
        </p:grpSp>
        <p:sp>
          <p:nvSpPr>
            <p:cNvPr id="144" name="Shape"/>
            <p:cNvSpPr/>
            <p:nvPr/>
          </p:nvSpPr>
          <p:spPr>
            <a:xfrm rot="5400000">
              <a:off x="2525809" y="2062944"/>
              <a:ext cx="525547" cy="598317"/>
            </a:xfrm>
            <a:custGeom>
              <a:avLst/>
              <a:gdLst/>
              <a:ahLst/>
              <a:cxnLst>
                <a:cxn ang="0">
                  <a:pos x="wd2" y="hd2"/>
                </a:cxn>
                <a:cxn ang="5400000">
                  <a:pos x="wd2" y="hd2"/>
                </a:cxn>
                <a:cxn ang="10800000">
                  <a:pos x="wd2" y="hd2"/>
                </a:cxn>
                <a:cxn ang="16200000">
                  <a:pos x="wd2" y="hd2"/>
                </a:cxn>
              </a:cxnLst>
              <a:rect l="0" t="0" r="r" b="b"/>
              <a:pathLst>
                <a:path w="21600" h="21600"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ECC5BB"/>
            </a:solidFill>
            <a:ln w="12700" cap="flat">
              <a:solidFill>
                <a:srgbClr val="FFFFFF"/>
              </a:solidFill>
              <a:prstDash val="solid"/>
              <a:miter lim="800000"/>
            </a:ln>
            <a:effectLst/>
          </p:spPr>
          <p:txBody>
            <a:bodyPr wrap="square" lIns="45719" tIns="45719" rIns="45719" bIns="45719" numCol="1" anchor="t">
              <a:noAutofit/>
            </a:bodyPr>
            <a:lstStyle/>
            <a:p>
              <a:endParaRPr/>
            </a:p>
          </p:txBody>
        </p:sp>
        <p:grpSp>
          <p:nvGrpSpPr>
            <p:cNvPr id="147" name="Group"/>
            <p:cNvGrpSpPr/>
            <p:nvPr/>
          </p:nvGrpSpPr>
          <p:grpSpPr>
            <a:xfrm>
              <a:off x="2386570" y="1432314"/>
              <a:ext cx="884713" cy="715369"/>
              <a:chOff x="0" y="0"/>
              <a:chExt cx="884711" cy="715367"/>
            </a:xfrm>
          </p:grpSpPr>
          <p:sp>
            <p:nvSpPr>
              <p:cNvPr id="145" name="Rounded Rectangle"/>
              <p:cNvSpPr/>
              <p:nvPr/>
            </p:nvSpPr>
            <p:spPr>
              <a:xfrm>
                <a:off x="0" y="48049"/>
                <a:ext cx="884712" cy="619270"/>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a:solidFill>
                      <a:srgbClr val="FFFFFF"/>
                    </a:solidFill>
                  </a:defRPr>
                </a:pPr>
                <a:endParaRPr/>
              </a:p>
            </p:txBody>
          </p:sp>
          <p:sp>
            <p:nvSpPr>
              <p:cNvPr id="146" name="Mentor group activity 1"/>
              <p:cNvSpPr txBox="1"/>
              <p:nvPr/>
            </p:nvSpPr>
            <p:spPr>
              <a:xfrm>
                <a:off x="30235" y="-1"/>
                <a:ext cx="824241" cy="7153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b="1">
                    <a:solidFill>
                      <a:srgbClr val="FFFFFF"/>
                    </a:solidFill>
                  </a:defRPr>
                </a:lvl1pPr>
              </a:lstStyle>
              <a:p>
                <a:r>
                  <a:t>Mentor group activity 1</a:t>
                </a:r>
              </a:p>
            </p:txBody>
          </p:sp>
        </p:grpSp>
        <p:sp>
          <p:nvSpPr>
            <p:cNvPr id="148" name="Shape"/>
            <p:cNvSpPr/>
            <p:nvPr/>
          </p:nvSpPr>
          <p:spPr>
            <a:xfrm rot="5400000">
              <a:off x="3757248" y="2758589"/>
              <a:ext cx="525548" cy="598317"/>
            </a:xfrm>
            <a:custGeom>
              <a:avLst/>
              <a:gdLst/>
              <a:ahLst/>
              <a:cxnLst>
                <a:cxn ang="0">
                  <a:pos x="wd2" y="hd2"/>
                </a:cxn>
                <a:cxn ang="5400000">
                  <a:pos x="wd2" y="hd2"/>
                </a:cxn>
                <a:cxn ang="10800000">
                  <a:pos x="wd2" y="hd2"/>
                </a:cxn>
                <a:cxn ang="16200000">
                  <a:pos x="wd2" y="hd2"/>
                </a:cxn>
              </a:cxnLst>
              <a:rect l="0" t="0" r="r" b="b"/>
              <a:pathLst>
                <a:path w="21600" h="21600"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ECC5BB"/>
            </a:solidFill>
            <a:ln w="12700" cap="flat">
              <a:solidFill>
                <a:srgbClr val="FFFFFF"/>
              </a:solidFill>
              <a:prstDash val="solid"/>
              <a:miter lim="800000"/>
            </a:ln>
            <a:effectLst/>
          </p:spPr>
          <p:txBody>
            <a:bodyPr wrap="square" lIns="45719" tIns="45719" rIns="45719" bIns="45719" numCol="1" anchor="t">
              <a:noAutofit/>
            </a:bodyPr>
            <a:lstStyle/>
            <a:p>
              <a:endParaRPr/>
            </a:p>
          </p:txBody>
        </p:sp>
        <p:grpSp>
          <p:nvGrpSpPr>
            <p:cNvPr id="151" name="Group"/>
            <p:cNvGrpSpPr/>
            <p:nvPr/>
          </p:nvGrpSpPr>
          <p:grpSpPr>
            <a:xfrm>
              <a:off x="3618010" y="2127960"/>
              <a:ext cx="884713" cy="715368"/>
              <a:chOff x="0" y="0"/>
              <a:chExt cx="884711" cy="715367"/>
            </a:xfrm>
          </p:grpSpPr>
          <p:sp>
            <p:nvSpPr>
              <p:cNvPr id="149" name="Rounded Rectangle"/>
              <p:cNvSpPr/>
              <p:nvPr/>
            </p:nvSpPr>
            <p:spPr>
              <a:xfrm>
                <a:off x="0" y="48048"/>
                <a:ext cx="884712" cy="619270"/>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a:solidFill>
                      <a:srgbClr val="FFFFFF"/>
                    </a:solidFill>
                  </a:defRPr>
                </a:pPr>
                <a:endParaRPr/>
              </a:p>
            </p:txBody>
          </p:sp>
          <p:sp>
            <p:nvSpPr>
              <p:cNvPr id="150" name="All groups activity 1"/>
              <p:cNvSpPr txBox="1"/>
              <p:nvPr/>
            </p:nvSpPr>
            <p:spPr>
              <a:xfrm>
                <a:off x="30236" y="-1"/>
                <a:ext cx="824241" cy="7153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b="1">
                    <a:solidFill>
                      <a:srgbClr val="FFFFFF"/>
                    </a:solidFill>
                  </a:defRPr>
                </a:lvl1pPr>
              </a:lstStyle>
              <a:p>
                <a:r>
                  <a:t>All groups activity 1</a:t>
                </a:r>
              </a:p>
            </p:txBody>
          </p:sp>
        </p:grpSp>
        <p:sp>
          <p:nvSpPr>
            <p:cNvPr id="152" name="Shape"/>
            <p:cNvSpPr/>
            <p:nvPr/>
          </p:nvSpPr>
          <p:spPr>
            <a:xfrm rot="5400000">
              <a:off x="4988690" y="3454232"/>
              <a:ext cx="525548" cy="598317"/>
            </a:xfrm>
            <a:custGeom>
              <a:avLst/>
              <a:gdLst/>
              <a:ahLst/>
              <a:cxnLst>
                <a:cxn ang="0">
                  <a:pos x="wd2" y="hd2"/>
                </a:cxn>
                <a:cxn ang="5400000">
                  <a:pos x="wd2" y="hd2"/>
                </a:cxn>
                <a:cxn ang="10800000">
                  <a:pos x="wd2" y="hd2"/>
                </a:cxn>
                <a:cxn ang="16200000">
                  <a:pos x="wd2" y="hd2"/>
                </a:cxn>
              </a:cxnLst>
              <a:rect l="0" t="0" r="r" b="b"/>
              <a:pathLst>
                <a:path w="21600" h="21600"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ECC5BB"/>
            </a:solidFill>
            <a:ln w="12700" cap="flat">
              <a:solidFill>
                <a:srgbClr val="FFFFFF"/>
              </a:solidFill>
              <a:prstDash val="solid"/>
              <a:miter lim="800000"/>
            </a:ln>
            <a:effectLst/>
          </p:spPr>
          <p:txBody>
            <a:bodyPr wrap="square" lIns="45719" tIns="45719" rIns="45719" bIns="45719" numCol="1" anchor="t">
              <a:noAutofit/>
            </a:bodyPr>
            <a:lstStyle/>
            <a:p>
              <a:endParaRPr/>
            </a:p>
          </p:txBody>
        </p:sp>
        <p:grpSp>
          <p:nvGrpSpPr>
            <p:cNvPr id="155" name="Group"/>
            <p:cNvGrpSpPr/>
            <p:nvPr/>
          </p:nvGrpSpPr>
          <p:grpSpPr>
            <a:xfrm>
              <a:off x="4849452" y="2823603"/>
              <a:ext cx="884713" cy="715369"/>
              <a:chOff x="0" y="0"/>
              <a:chExt cx="884711" cy="715367"/>
            </a:xfrm>
          </p:grpSpPr>
          <p:sp>
            <p:nvSpPr>
              <p:cNvPr id="153" name="Rounded Rectangle"/>
              <p:cNvSpPr/>
              <p:nvPr/>
            </p:nvSpPr>
            <p:spPr>
              <a:xfrm>
                <a:off x="0" y="48049"/>
                <a:ext cx="884712" cy="619270"/>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700"/>
                  </a:spcBef>
                  <a:defRPr>
                    <a:solidFill>
                      <a:srgbClr val="FFFFFF"/>
                    </a:solidFill>
                  </a:defRPr>
                </a:pPr>
                <a:endParaRPr/>
              </a:p>
            </p:txBody>
          </p:sp>
          <p:sp>
            <p:nvSpPr>
              <p:cNvPr id="154" name="Mentor group activity 2"/>
              <p:cNvSpPr txBox="1"/>
              <p:nvPr/>
            </p:nvSpPr>
            <p:spPr>
              <a:xfrm>
                <a:off x="30235" y="-1"/>
                <a:ext cx="824241" cy="7153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lvl1pPr algn="ctr" defTabSz="622300">
                  <a:lnSpc>
                    <a:spcPct val="90000"/>
                  </a:lnSpc>
                  <a:spcBef>
                    <a:spcPts val="500"/>
                  </a:spcBef>
                  <a:defRPr sz="1400" b="1">
                    <a:solidFill>
                      <a:srgbClr val="FFFFFF"/>
                    </a:solidFill>
                  </a:defRPr>
                </a:lvl1pPr>
              </a:lstStyle>
              <a:p>
                <a:r>
                  <a:t>Mentor group activity 2</a:t>
                </a:r>
              </a:p>
            </p:txBody>
          </p:sp>
        </p:grpSp>
        <p:sp>
          <p:nvSpPr>
            <p:cNvPr id="156" name="Shape"/>
            <p:cNvSpPr/>
            <p:nvPr/>
          </p:nvSpPr>
          <p:spPr>
            <a:xfrm rot="5400000">
              <a:off x="6220130" y="4149877"/>
              <a:ext cx="525548" cy="598317"/>
            </a:xfrm>
            <a:custGeom>
              <a:avLst/>
              <a:gdLst/>
              <a:ahLst/>
              <a:cxnLst>
                <a:cxn ang="0">
                  <a:pos x="wd2" y="hd2"/>
                </a:cxn>
                <a:cxn ang="5400000">
                  <a:pos x="wd2" y="hd2"/>
                </a:cxn>
                <a:cxn ang="10800000">
                  <a:pos x="wd2" y="hd2"/>
                </a:cxn>
                <a:cxn ang="16200000">
                  <a:pos x="wd2" y="hd2"/>
                </a:cxn>
              </a:cxnLst>
              <a:rect l="0" t="0" r="r" b="b"/>
              <a:pathLst>
                <a:path w="21600" h="21600" extrusionOk="0">
                  <a:moveTo>
                    <a:pt x="0" y="15369"/>
                  </a:moveTo>
                  <a:lnTo>
                    <a:pt x="12653" y="15369"/>
                  </a:lnTo>
                  <a:lnTo>
                    <a:pt x="12653" y="6789"/>
                  </a:lnTo>
                  <a:lnTo>
                    <a:pt x="10800" y="6789"/>
                  </a:lnTo>
                  <a:lnTo>
                    <a:pt x="16200" y="0"/>
                  </a:lnTo>
                  <a:lnTo>
                    <a:pt x="21600" y="6789"/>
                  </a:lnTo>
                  <a:lnTo>
                    <a:pt x="19747" y="6789"/>
                  </a:lnTo>
                  <a:lnTo>
                    <a:pt x="19747" y="21600"/>
                  </a:lnTo>
                  <a:lnTo>
                    <a:pt x="0" y="21600"/>
                  </a:lnTo>
                  <a:close/>
                </a:path>
              </a:pathLst>
            </a:custGeom>
            <a:solidFill>
              <a:srgbClr val="ECC5BB"/>
            </a:solidFill>
            <a:ln w="12700" cap="flat">
              <a:solidFill>
                <a:srgbClr val="FFFFFF"/>
              </a:solidFill>
              <a:prstDash val="solid"/>
              <a:miter lim="800000"/>
            </a:ln>
            <a:effectLst/>
          </p:spPr>
          <p:txBody>
            <a:bodyPr wrap="square" lIns="45719" tIns="45719" rIns="45719" bIns="45719" numCol="1" anchor="t">
              <a:noAutofit/>
            </a:bodyPr>
            <a:lstStyle/>
            <a:p>
              <a:endParaRPr/>
            </a:p>
          </p:txBody>
        </p:sp>
        <p:grpSp>
          <p:nvGrpSpPr>
            <p:cNvPr id="159" name="Group"/>
            <p:cNvGrpSpPr/>
            <p:nvPr/>
          </p:nvGrpSpPr>
          <p:grpSpPr>
            <a:xfrm>
              <a:off x="6080892" y="3567298"/>
              <a:ext cx="884713" cy="619270"/>
              <a:chOff x="0" y="0"/>
              <a:chExt cx="884711" cy="619268"/>
            </a:xfrm>
          </p:grpSpPr>
          <p:sp>
            <p:nvSpPr>
              <p:cNvPr id="157" name="Rounded Rectangle"/>
              <p:cNvSpPr/>
              <p:nvPr/>
            </p:nvSpPr>
            <p:spPr>
              <a:xfrm>
                <a:off x="0" y="0"/>
                <a:ext cx="884712" cy="619269"/>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158" name="All groups activity 2"/>
              <p:cNvSpPr txBox="1"/>
              <p:nvPr/>
            </p:nvSpPr>
            <p:spPr>
              <a:xfrm>
                <a:off x="30236" y="83461"/>
                <a:ext cx="824241" cy="4523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b="1">
                    <a:solidFill>
                      <a:srgbClr val="FFFFFF"/>
                    </a:solidFill>
                  </a:defRPr>
                </a:lvl1pPr>
              </a:lstStyle>
              <a:p>
                <a:r>
                  <a:t>All groups activity 2</a:t>
                </a:r>
              </a:p>
            </p:txBody>
          </p:sp>
        </p:grpSp>
        <p:grpSp>
          <p:nvGrpSpPr>
            <p:cNvPr id="162" name="Group"/>
            <p:cNvGrpSpPr/>
            <p:nvPr/>
          </p:nvGrpSpPr>
          <p:grpSpPr>
            <a:xfrm>
              <a:off x="7312334" y="4262942"/>
              <a:ext cx="884713" cy="619270"/>
              <a:chOff x="0" y="0"/>
              <a:chExt cx="884711" cy="619268"/>
            </a:xfrm>
          </p:grpSpPr>
          <p:sp>
            <p:nvSpPr>
              <p:cNvPr id="160" name="Rounded Rectangle"/>
              <p:cNvSpPr/>
              <p:nvPr/>
            </p:nvSpPr>
            <p:spPr>
              <a:xfrm>
                <a:off x="0" y="0"/>
                <a:ext cx="884712" cy="619269"/>
              </a:xfrm>
              <a:prstGeom prst="roundRect">
                <a:avLst>
                  <a:gd name="adj" fmla="val 16670"/>
                </a:avLst>
              </a:prstGeom>
              <a:solidFill>
                <a:schemeClr val="accent1"/>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161" name="Evaluation session"/>
              <p:cNvSpPr txBox="1"/>
              <p:nvPr/>
            </p:nvSpPr>
            <p:spPr>
              <a:xfrm>
                <a:off x="30236" y="83461"/>
                <a:ext cx="824241" cy="4523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b="1">
                    <a:solidFill>
                      <a:srgbClr val="FFFFFF"/>
                    </a:solidFill>
                  </a:defRPr>
                </a:lvl1pPr>
              </a:lstStyle>
              <a:p>
                <a:r>
                  <a:t>Evaluation session</a:t>
                </a:r>
              </a:p>
            </p:txBody>
          </p:sp>
        </p:grpSp>
      </p:grpSp>
      <p:sp>
        <p:nvSpPr>
          <p:cNvPr id="164" name="textruta 5"/>
          <p:cNvSpPr txBox="1"/>
          <p:nvPr/>
        </p:nvSpPr>
        <p:spPr>
          <a:xfrm>
            <a:off x="3723651" y="2694220"/>
            <a:ext cx="4788082" cy="47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1000"/>
              </a:lnSpc>
              <a:spcBef>
                <a:spcPts val="1000"/>
              </a:spcBef>
              <a:buClr>
                <a:schemeClr val="accent1"/>
              </a:buClr>
              <a:buFont typeface="Arial"/>
              <a:defRPr sz="1400">
                <a:solidFill>
                  <a:schemeClr val="accent2"/>
                </a:solidFill>
              </a:defRPr>
            </a:lvl1pPr>
          </a:lstStyle>
          <a:p>
            <a:r>
              <a:t>You meet with your mentor group (your mentees). Staff is not involved. Social activity but with purpose</a:t>
            </a:r>
          </a:p>
        </p:txBody>
      </p:sp>
      <p:sp>
        <p:nvSpPr>
          <p:cNvPr id="165" name="textruta 6"/>
          <p:cNvSpPr txBox="1"/>
          <p:nvPr/>
        </p:nvSpPr>
        <p:spPr>
          <a:xfrm>
            <a:off x="4815078" y="3398129"/>
            <a:ext cx="4023361" cy="666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1000"/>
              </a:lnSpc>
              <a:spcBef>
                <a:spcPts val="1000"/>
              </a:spcBef>
              <a:buClr>
                <a:schemeClr val="accent1"/>
              </a:buClr>
              <a:buFont typeface="Arial"/>
              <a:defRPr sz="1400">
                <a:solidFill>
                  <a:schemeClr val="accent2"/>
                </a:solidFill>
              </a:defRPr>
            </a:lvl1pPr>
          </a:lstStyle>
          <a:p>
            <a:r>
              <a:t>Another get-together with your mentor group for a social activity, i.e pot luck. Admin staff involved. Purely social.</a:t>
            </a:r>
          </a:p>
        </p:txBody>
      </p:sp>
      <p:sp>
        <p:nvSpPr>
          <p:cNvPr id="166" name="textruta 8"/>
          <p:cNvSpPr txBox="1"/>
          <p:nvPr/>
        </p:nvSpPr>
        <p:spPr>
          <a:xfrm>
            <a:off x="6031071" y="4243482"/>
            <a:ext cx="2767366" cy="47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1000"/>
              </a:lnSpc>
              <a:spcBef>
                <a:spcPts val="1000"/>
              </a:spcBef>
              <a:buClr>
                <a:schemeClr val="accent1"/>
              </a:buClr>
              <a:buFont typeface="Arial"/>
              <a:defRPr sz="1400">
                <a:solidFill>
                  <a:schemeClr val="accent2"/>
                </a:solidFill>
              </a:defRPr>
            </a:lvl1pPr>
          </a:lstStyle>
          <a:p>
            <a:r>
              <a:t>You meet a second time with your mentor group. </a:t>
            </a:r>
          </a:p>
        </p:txBody>
      </p:sp>
      <p:sp>
        <p:nvSpPr>
          <p:cNvPr id="167" name="textruta 9"/>
          <p:cNvSpPr txBox="1"/>
          <p:nvPr/>
        </p:nvSpPr>
        <p:spPr>
          <a:xfrm>
            <a:off x="7265881" y="4929311"/>
            <a:ext cx="1703121" cy="473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1000"/>
              </a:lnSpc>
              <a:spcBef>
                <a:spcPts val="1000"/>
              </a:spcBef>
              <a:buClr>
                <a:schemeClr val="accent1"/>
              </a:buClr>
              <a:buFont typeface="Arial"/>
              <a:defRPr sz="1400">
                <a:solidFill>
                  <a:schemeClr val="accent2"/>
                </a:solidFill>
              </a:defRPr>
            </a:lvl1pPr>
          </a:lstStyle>
          <a:p>
            <a:r>
              <a:t>Second social activity for all groups. </a:t>
            </a:r>
          </a:p>
        </p:txBody>
      </p:sp>
      <p:sp>
        <p:nvSpPr>
          <p:cNvPr id="168" name="textruta 12"/>
          <p:cNvSpPr txBox="1"/>
          <p:nvPr/>
        </p:nvSpPr>
        <p:spPr>
          <a:xfrm>
            <a:off x="1408521" y="1331554"/>
            <a:ext cx="5264334" cy="600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1000"/>
              </a:lnSpc>
              <a:spcBef>
                <a:spcPts val="1000"/>
              </a:spcBef>
              <a:buClr>
                <a:schemeClr val="accent1"/>
              </a:buClr>
              <a:buFont typeface="Arial"/>
              <a:defRPr sz="1400">
                <a:solidFill>
                  <a:schemeClr val="accent2"/>
                </a:solidFill>
              </a:defRPr>
            </a:pPr>
            <a:r>
              <a:t>Training session for mentors, in person at Lund university</a:t>
            </a:r>
          </a:p>
          <a:p>
            <a:pPr>
              <a:lnSpc>
                <a:spcPct val="81000"/>
              </a:lnSpc>
              <a:spcBef>
                <a:spcPts val="1000"/>
              </a:spcBef>
              <a:buClr>
                <a:schemeClr val="accent1"/>
              </a:buClr>
              <a:buFont typeface="Arial"/>
              <a:defRPr sz="1400">
                <a:solidFill>
                  <a:schemeClr val="accent2"/>
                </a:solidFill>
              </a:defRPr>
            </a:pPr>
            <a:r>
              <a:t>16-18 of October 2024 (</a:t>
            </a:r>
            <a:r>
              <a:rPr b="1"/>
              <a:t>fully funded by EUGLOH</a:t>
            </a:r>
            <a:r>
              <a:t>)</a:t>
            </a:r>
          </a:p>
        </p:txBody>
      </p:sp>
      <p:sp>
        <p:nvSpPr>
          <p:cNvPr id="169" name="textruta 12"/>
          <p:cNvSpPr txBox="1"/>
          <p:nvPr/>
        </p:nvSpPr>
        <p:spPr>
          <a:xfrm>
            <a:off x="2623019" y="2012887"/>
            <a:ext cx="5264334" cy="66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81000"/>
              </a:lnSpc>
              <a:spcBef>
                <a:spcPts val="1000"/>
              </a:spcBef>
              <a:buClr>
                <a:schemeClr val="accent1"/>
              </a:buClr>
              <a:buFont typeface="Arial"/>
              <a:defRPr sz="1400">
                <a:solidFill>
                  <a:schemeClr val="accent2"/>
                </a:solidFill>
              </a:defRPr>
            </a:lvl1pPr>
          </a:lstStyle>
          <a:p>
            <a:r>
              <a:t>Back at your home institution you will be supported by university staff when planning your MENTOR GROUP ACTIVITY and the ALL GROUP ACTIVITY</a:t>
            </a:r>
          </a:p>
        </p:txBody>
      </p:sp>
      <p:sp>
        <p:nvSpPr>
          <p:cNvPr id="170" name="for the exact dates of the MENTOR GROUP ACTIVITIES…"/>
          <p:cNvSpPr txBox="1"/>
          <p:nvPr/>
        </p:nvSpPr>
        <p:spPr>
          <a:xfrm>
            <a:off x="294899" y="5531817"/>
            <a:ext cx="3987612" cy="600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81000"/>
              </a:lnSpc>
              <a:spcBef>
                <a:spcPts val="1000"/>
              </a:spcBef>
              <a:buClr>
                <a:schemeClr val="accent1"/>
              </a:buClr>
              <a:buFont typeface="Arial"/>
              <a:defRPr sz="1400">
                <a:solidFill>
                  <a:schemeClr val="accent2"/>
                </a:solidFill>
              </a:defRPr>
            </a:pPr>
            <a:r>
              <a:t>for the exact dates of the MENTOR GROUP ACTIVITIES</a:t>
            </a:r>
          </a:p>
          <a:p>
            <a:pPr>
              <a:lnSpc>
                <a:spcPct val="81000"/>
              </a:lnSpc>
              <a:spcBef>
                <a:spcPts val="1000"/>
              </a:spcBef>
              <a:buClr>
                <a:schemeClr val="accent1"/>
              </a:buClr>
              <a:buFont typeface="Arial"/>
              <a:defRPr sz="1400">
                <a:solidFill>
                  <a:schemeClr val="accent2"/>
                </a:solidFill>
              </a:defRPr>
            </a:pPr>
            <a:r>
              <a:t>and the ALL GROUP ACTIVITIES </a:t>
            </a:r>
            <a:r>
              <a:rPr b="1"/>
              <a:t>see slide 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noGrp="1"/>
          </p:cNvSpPr>
          <p:nvPr>
            <p:ph type="title"/>
          </p:nvPr>
        </p:nvSpPr>
        <p:spPr>
          <a:xfrm>
            <a:off x="571500" y="317500"/>
            <a:ext cx="8426891" cy="1028775"/>
          </a:xfrm>
          <a:prstGeom prst="rect">
            <a:avLst/>
          </a:prstGeom>
        </p:spPr>
        <p:txBody>
          <a:bodyPr/>
          <a:lstStyle/>
          <a:p>
            <a:pPr>
              <a:defRPr sz="2800"/>
            </a:pPr>
            <a:r>
              <a:t>Training for mentors in Lund</a:t>
            </a:r>
          </a:p>
          <a:p>
            <a:pPr>
              <a:defRPr sz="2800"/>
            </a:pPr>
            <a:r>
              <a:t>16-18 of October 2024</a:t>
            </a:r>
          </a:p>
        </p:txBody>
      </p:sp>
      <p:sp>
        <p:nvSpPr>
          <p:cNvPr id="175" name="Content Placeholder 2"/>
          <p:cNvSpPr txBox="1">
            <a:spLocks noGrp="1"/>
          </p:cNvSpPr>
          <p:nvPr>
            <p:ph type="body" idx="1"/>
          </p:nvPr>
        </p:nvSpPr>
        <p:spPr>
          <a:xfrm>
            <a:off x="367259" y="1581460"/>
            <a:ext cx="8426893" cy="4598115"/>
          </a:xfrm>
          <a:prstGeom prst="rect">
            <a:avLst/>
          </a:prstGeom>
        </p:spPr>
        <p:txBody>
          <a:bodyPr/>
          <a:lstStyle/>
          <a:p>
            <a:endParaRPr/>
          </a:p>
        </p:txBody>
      </p:sp>
      <p:sp>
        <p:nvSpPr>
          <p:cNvPr id="176" name="Slide Number Placehold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aphicFrame>
        <p:nvGraphicFramePr>
          <p:cNvPr id="177" name="Tabell 4"/>
          <p:cNvGraphicFramePr/>
          <p:nvPr/>
        </p:nvGraphicFramePr>
        <p:xfrm>
          <a:off x="305550" y="1732661"/>
          <a:ext cx="8550311" cy="2671433"/>
        </p:xfrm>
        <a:graphic>
          <a:graphicData uri="http://schemas.openxmlformats.org/drawingml/2006/table">
            <a:tbl>
              <a:tblPr>
                <a:tableStyleId>{4C3C2611-4C71-4FC5-86AE-919BDF0F9419}</a:tableStyleId>
              </a:tblPr>
              <a:tblGrid>
                <a:gridCol w="2918459">
                  <a:extLst>
                    <a:ext uri="{9D8B030D-6E8A-4147-A177-3AD203B41FA5}">
                      <a16:colId xmlns:a16="http://schemas.microsoft.com/office/drawing/2014/main" val="20000"/>
                    </a:ext>
                  </a:extLst>
                </a:gridCol>
                <a:gridCol w="2817670">
                  <a:extLst>
                    <a:ext uri="{9D8B030D-6E8A-4147-A177-3AD203B41FA5}">
                      <a16:colId xmlns:a16="http://schemas.microsoft.com/office/drawing/2014/main" val="20001"/>
                    </a:ext>
                  </a:extLst>
                </a:gridCol>
                <a:gridCol w="2814179">
                  <a:extLst>
                    <a:ext uri="{9D8B030D-6E8A-4147-A177-3AD203B41FA5}">
                      <a16:colId xmlns:a16="http://schemas.microsoft.com/office/drawing/2014/main" val="20002"/>
                    </a:ext>
                  </a:extLst>
                </a:gridCol>
              </a:tblGrid>
              <a:tr h="441343">
                <a:tc>
                  <a:txBody>
                    <a:bodyPr/>
                    <a:lstStyle/>
                    <a:p>
                      <a:pPr algn="ctr">
                        <a:defRPr sz="1800"/>
                      </a:pPr>
                      <a:r>
                        <a:t> </a:t>
                      </a:r>
                      <a:r>
                        <a:rPr b="1"/>
                        <a:t>Wednesday</a:t>
                      </a:r>
                    </a:p>
                  </a:txBody>
                  <a:tcPr marL="6115" marR="6115" marT="6115" marB="6115" anchor="ctr" horzOverflow="overflow">
                    <a:solidFill>
                      <a:srgbClr val="F8EAE7"/>
                    </a:solidFill>
                  </a:tcPr>
                </a:tc>
                <a:tc>
                  <a:txBody>
                    <a:bodyPr/>
                    <a:lstStyle/>
                    <a:p>
                      <a:pPr algn="ctr">
                        <a:defRPr sz="1800"/>
                      </a:pPr>
                      <a:r>
                        <a:t> </a:t>
                      </a:r>
                      <a:r>
                        <a:rPr b="1"/>
                        <a:t>Thursday</a:t>
                      </a:r>
                    </a:p>
                  </a:txBody>
                  <a:tcPr marL="6115" marR="6115" marT="6115" marB="6115" anchor="ctr" horzOverflow="overflow">
                    <a:solidFill>
                      <a:srgbClr val="F8EAE7"/>
                    </a:solidFill>
                  </a:tcPr>
                </a:tc>
                <a:tc>
                  <a:txBody>
                    <a:bodyPr/>
                    <a:lstStyle/>
                    <a:p>
                      <a:pPr algn="ctr">
                        <a:defRPr sz="1800"/>
                      </a:pPr>
                      <a:r>
                        <a:t> </a:t>
                      </a:r>
                      <a:r>
                        <a:rPr b="1"/>
                        <a:t>Friday</a:t>
                      </a:r>
                    </a:p>
                  </a:txBody>
                  <a:tcPr marL="6115" marR="6115" marT="6115" marB="6115" anchor="ctr" horzOverflow="overflow">
                    <a:solidFill>
                      <a:srgbClr val="F8EAE7"/>
                    </a:solidFill>
                  </a:tcPr>
                </a:tc>
                <a:extLst>
                  <a:ext uri="{0D108BD9-81ED-4DB2-BD59-A6C34878D82A}">
                    <a16:rowId xmlns:a16="http://schemas.microsoft.com/office/drawing/2014/main" val="10000"/>
                  </a:ext>
                </a:extLst>
              </a:tr>
              <a:tr h="406851">
                <a:tc rowSpan="2">
                  <a:txBody>
                    <a:bodyPr/>
                    <a:lstStyle/>
                    <a:p>
                      <a:pPr algn="l">
                        <a:defRPr sz="1800">
                          <a:solidFill>
                            <a:srgbClr val="000000"/>
                          </a:solidFill>
                        </a:defRPr>
                      </a:pPr>
                      <a:r>
                        <a:rPr>
                          <a:solidFill>
                            <a:srgbClr val="262626"/>
                          </a:solidFill>
                        </a:rPr>
                        <a:t>arrival in the morning </a:t>
                      </a:r>
                    </a:p>
                  </a:txBody>
                  <a:tcPr marL="6115" marR="6115" marT="6115" marB="6115" anchor="ctr" horzOverflow="overflow">
                    <a:solidFill>
                      <a:srgbClr val="F8EAE7"/>
                    </a:solidFill>
                  </a:tcPr>
                </a:tc>
                <a:tc>
                  <a:txBody>
                    <a:bodyPr/>
                    <a:lstStyle/>
                    <a:p>
                      <a:pPr algn="l">
                        <a:defRPr sz="1800">
                          <a:solidFill>
                            <a:srgbClr val="000000"/>
                          </a:solidFill>
                        </a:defRPr>
                      </a:pPr>
                      <a:r>
                        <a:rPr>
                          <a:solidFill>
                            <a:srgbClr val="262626"/>
                          </a:solidFill>
                        </a:rPr>
                        <a:t>09.00-10.30 session 1</a:t>
                      </a:r>
                    </a:p>
                  </a:txBody>
                  <a:tcPr marL="6115" marR="6115" marT="6115" marB="6115" anchor="b" horzOverflow="overflow">
                    <a:solidFill>
                      <a:srgbClr val="F8EAE7"/>
                    </a:solidFill>
                  </a:tcPr>
                </a:tc>
                <a:tc>
                  <a:txBody>
                    <a:bodyPr/>
                    <a:lstStyle/>
                    <a:p>
                      <a:pPr algn="l">
                        <a:defRPr sz="1800">
                          <a:solidFill>
                            <a:srgbClr val="000000"/>
                          </a:solidFill>
                        </a:defRPr>
                      </a:pPr>
                      <a:r>
                        <a:rPr>
                          <a:solidFill>
                            <a:srgbClr val="262626"/>
                          </a:solidFill>
                        </a:rPr>
                        <a:t>09.00-10.30 session 4</a:t>
                      </a:r>
                    </a:p>
                  </a:txBody>
                  <a:tcPr marL="6115" marR="6115" marT="6115" marB="6115" anchor="b" horzOverflow="overflow">
                    <a:solidFill>
                      <a:srgbClr val="F8EAE7"/>
                    </a:solidFill>
                  </a:tcPr>
                </a:tc>
                <a:extLst>
                  <a:ext uri="{0D108BD9-81ED-4DB2-BD59-A6C34878D82A}">
                    <a16:rowId xmlns:a16="http://schemas.microsoft.com/office/drawing/2014/main" val="10001"/>
                  </a:ext>
                </a:extLst>
              </a:tr>
              <a:tr h="520090">
                <a:tc vMerge="1">
                  <a:txBody>
                    <a:bodyPr/>
                    <a:lstStyle/>
                    <a:p>
                      <a:endParaRPr lang="de-DE"/>
                    </a:p>
                  </a:txBody>
                  <a:tcPr/>
                </a:tc>
                <a:tc>
                  <a:txBody>
                    <a:bodyPr/>
                    <a:lstStyle/>
                    <a:p>
                      <a:pPr algn="l">
                        <a:defRPr sz="1800">
                          <a:solidFill>
                            <a:srgbClr val="000000"/>
                          </a:solidFill>
                        </a:defRPr>
                      </a:pPr>
                      <a:r>
                        <a:rPr>
                          <a:solidFill>
                            <a:srgbClr val="262626"/>
                          </a:solidFill>
                        </a:rPr>
                        <a:t>10.30-11.00 coffee break </a:t>
                      </a:r>
                    </a:p>
                  </a:txBody>
                  <a:tcPr marL="6115" marR="6115" marT="6115" marB="6115" anchor="b" horzOverflow="overflow">
                    <a:solidFill>
                      <a:srgbClr val="F8EAE7"/>
                    </a:solidFill>
                  </a:tcPr>
                </a:tc>
                <a:tc>
                  <a:txBody>
                    <a:bodyPr/>
                    <a:lstStyle/>
                    <a:p>
                      <a:pPr algn="l">
                        <a:defRPr sz="1800">
                          <a:solidFill>
                            <a:srgbClr val="000000"/>
                          </a:solidFill>
                        </a:defRPr>
                      </a:pPr>
                      <a:r>
                        <a:rPr>
                          <a:solidFill>
                            <a:srgbClr val="262626"/>
                          </a:solidFill>
                        </a:rPr>
                        <a:t>10.30-11.00 coffee break </a:t>
                      </a:r>
                    </a:p>
                  </a:txBody>
                  <a:tcPr marL="6115" marR="6115" marT="6115" marB="6115" anchor="b" horzOverflow="overflow">
                    <a:solidFill>
                      <a:srgbClr val="F8EAE7"/>
                    </a:solidFill>
                  </a:tcPr>
                </a:tc>
                <a:extLst>
                  <a:ext uri="{0D108BD9-81ED-4DB2-BD59-A6C34878D82A}">
                    <a16:rowId xmlns:a16="http://schemas.microsoft.com/office/drawing/2014/main" val="10002"/>
                  </a:ext>
                </a:extLst>
              </a:tr>
              <a:tr h="676588">
                <a:tc>
                  <a:txBody>
                    <a:bodyPr/>
                    <a:lstStyle/>
                    <a:p>
                      <a:pPr algn="l">
                        <a:defRPr sz="1800">
                          <a:solidFill>
                            <a:srgbClr val="000000"/>
                          </a:solidFill>
                        </a:defRPr>
                      </a:pPr>
                      <a:r>
                        <a:rPr>
                          <a:solidFill>
                            <a:srgbClr val="262626"/>
                          </a:solidFill>
                        </a:rPr>
                        <a:t>13.00 registration and welcome </a:t>
                      </a:r>
                    </a:p>
                  </a:txBody>
                  <a:tcPr marL="6115" marR="6115" marT="6115" marB="6115" anchor="ctr" horzOverflow="overflow">
                    <a:solidFill>
                      <a:srgbClr val="F8EAE7"/>
                    </a:solidFill>
                  </a:tcPr>
                </a:tc>
                <a:tc>
                  <a:txBody>
                    <a:bodyPr/>
                    <a:lstStyle/>
                    <a:p>
                      <a:pPr algn="l">
                        <a:defRPr sz="1800">
                          <a:solidFill>
                            <a:srgbClr val="000000"/>
                          </a:solidFill>
                        </a:defRPr>
                      </a:pPr>
                      <a:r>
                        <a:rPr>
                          <a:solidFill>
                            <a:srgbClr val="262626"/>
                          </a:solidFill>
                        </a:rPr>
                        <a:t>11.00-12.00 session 2</a:t>
                      </a:r>
                    </a:p>
                  </a:txBody>
                  <a:tcPr marL="6115" marR="6115" marT="6115" marB="6115" anchor="b" horzOverflow="overflow">
                    <a:solidFill>
                      <a:srgbClr val="F8EAE7"/>
                    </a:solidFill>
                  </a:tcPr>
                </a:tc>
                <a:tc>
                  <a:txBody>
                    <a:bodyPr/>
                    <a:lstStyle/>
                    <a:p>
                      <a:pPr algn="l">
                        <a:defRPr sz="1800">
                          <a:solidFill>
                            <a:srgbClr val="000000"/>
                          </a:solidFill>
                        </a:defRPr>
                      </a:pPr>
                      <a:r>
                        <a:rPr>
                          <a:solidFill>
                            <a:srgbClr val="262626"/>
                          </a:solidFill>
                        </a:rPr>
                        <a:t>11.00-12.00 session 5</a:t>
                      </a:r>
                    </a:p>
                  </a:txBody>
                  <a:tcPr marL="6115" marR="6115" marT="6115" marB="6115" anchor="b" horzOverflow="overflow">
                    <a:solidFill>
                      <a:srgbClr val="F8EAE7"/>
                    </a:solidFill>
                  </a:tcPr>
                </a:tc>
                <a:extLst>
                  <a:ext uri="{0D108BD9-81ED-4DB2-BD59-A6C34878D82A}">
                    <a16:rowId xmlns:a16="http://schemas.microsoft.com/office/drawing/2014/main" val="10003"/>
                  </a:ext>
                </a:extLst>
              </a:tr>
              <a:tr h="719354">
                <a:tc>
                  <a:txBody>
                    <a:bodyPr/>
                    <a:lstStyle/>
                    <a:p>
                      <a:pPr algn="l">
                        <a:defRPr sz="1800">
                          <a:solidFill>
                            <a:srgbClr val="000000"/>
                          </a:solidFill>
                        </a:defRPr>
                      </a:pPr>
                      <a:r>
                        <a:rPr>
                          <a:solidFill>
                            <a:srgbClr val="262626"/>
                          </a:solidFill>
                        </a:rPr>
                        <a:t>13.30-14.30 introduction to the programme </a:t>
                      </a:r>
                    </a:p>
                  </a:txBody>
                  <a:tcPr marL="6115" marR="6115" marT="6115" marB="6115" anchor="ctr" horzOverflow="overflow">
                    <a:solidFill>
                      <a:srgbClr val="F8EAE7"/>
                    </a:solidFill>
                  </a:tcPr>
                </a:tc>
                <a:tc>
                  <a:txBody>
                    <a:bodyPr/>
                    <a:lstStyle/>
                    <a:p>
                      <a:pPr algn="l">
                        <a:defRPr sz="1800">
                          <a:solidFill>
                            <a:srgbClr val="000000"/>
                          </a:solidFill>
                        </a:defRPr>
                      </a:pPr>
                      <a:r>
                        <a:rPr>
                          <a:solidFill>
                            <a:srgbClr val="262626"/>
                          </a:solidFill>
                        </a:rPr>
                        <a:t>12.00-13.00 lunch </a:t>
                      </a:r>
                    </a:p>
                  </a:txBody>
                  <a:tcPr marL="6115" marR="6115" marT="6115" marB="6115" anchor="b" horzOverflow="overflow">
                    <a:solidFill>
                      <a:srgbClr val="F8EAE7"/>
                    </a:solidFill>
                  </a:tcPr>
                </a:tc>
                <a:tc>
                  <a:txBody>
                    <a:bodyPr/>
                    <a:lstStyle/>
                    <a:p>
                      <a:pPr algn="l">
                        <a:defRPr sz="1800">
                          <a:solidFill>
                            <a:srgbClr val="000000"/>
                          </a:solidFill>
                        </a:defRPr>
                      </a:pPr>
                      <a:r>
                        <a:rPr>
                          <a:solidFill>
                            <a:srgbClr val="262626"/>
                          </a:solidFill>
                        </a:rPr>
                        <a:t>12.00-13.00 lunch </a:t>
                      </a:r>
                    </a:p>
                  </a:txBody>
                  <a:tcPr marL="6115" marR="6115" marT="6115" marB="6115" anchor="b" horzOverflow="overflow">
                    <a:solidFill>
                      <a:srgbClr val="F8EAE7"/>
                    </a:solidFill>
                  </a:tcPr>
                </a:tc>
                <a:extLst>
                  <a:ext uri="{0D108BD9-81ED-4DB2-BD59-A6C34878D82A}">
                    <a16:rowId xmlns:a16="http://schemas.microsoft.com/office/drawing/2014/main" val="10004"/>
                  </a:ext>
                </a:extLst>
              </a:tr>
              <a:tr h="478835">
                <a:tc>
                  <a:txBody>
                    <a:bodyPr/>
                    <a:lstStyle/>
                    <a:p>
                      <a:pPr algn="l">
                        <a:defRPr sz="1800">
                          <a:solidFill>
                            <a:srgbClr val="000000"/>
                          </a:solidFill>
                        </a:defRPr>
                      </a:pPr>
                      <a:r>
                        <a:rPr>
                          <a:solidFill>
                            <a:srgbClr val="262626"/>
                          </a:solidFill>
                        </a:rPr>
                        <a:t>14.30-15.00 coffee break </a:t>
                      </a:r>
                    </a:p>
                  </a:txBody>
                  <a:tcPr marL="6115" marR="6115" marT="6115" marB="6115" anchor="ctr" horzOverflow="overflow">
                    <a:solidFill>
                      <a:srgbClr val="F8EAE7"/>
                    </a:solidFill>
                  </a:tcPr>
                </a:tc>
                <a:tc>
                  <a:txBody>
                    <a:bodyPr/>
                    <a:lstStyle/>
                    <a:p>
                      <a:pPr algn="l">
                        <a:defRPr sz="1800">
                          <a:solidFill>
                            <a:srgbClr val="000000"/>
                          </a:solidFill>
                        </a:defRPr>
                      </a:pPr>
                      <a:r>
                        <a:rPr>
                          <a:solidFill>
                            <a:srgbClr val="262626"/>
                          </a:solidFill>
                        </a:rPr>
                        <a:t>13.00-15.00  session 3</a:t>
                      </a:r>
                    </a:p>
                  </a:txBody>
                  <a:tcPr marL="6115" marR="6115" marT="6115" marB="6115" anchor="b" horzOverflow="overflow">
                    <a:solidFill>
                      <a:srgbClr val="F8EAE7"/>
                    </a:solidFill>
                  </a:tcPr>
                </a:tc>
                <a:tc>
                  <a:txBody>
                    <a:bodyPr/>
                    <a:lstStyle/>
                    <a:p>
                      <a:pPr algn="l">
                        <a:defRPr sz="1800">
                          <a:solidFill>
                            <a:srgbClr val="000000"/>
                          </a:solidFill>
                        </a:defRPr>
                      </a:pPr>
                      <a:r>
                        <a:rPr>
                          <a:solidFill>
                            <a:srgbClr val="262626"/>
                          </a:solidFill>
                        </a:rPr>
                        <a:t>13.00-15.00 social activity</a:t>
                      </a:r>
                    </a:p>
                  </a:txBody>
                  <a:tcPr marL="6115" marR="6115" marT="6115" marB="6115" anchor="b" horzOverflow="overflow">
                    <a:solidFill>
                      <a:srgbClr val="F8EAE7"/>
                    </a:solidFill>
                  </a:tcPr>
                </a:tc>
                <a:extLst>
                  <a:ext uri="{0D108BD9-81ED-4DB2-BD59-A6C34878D82A}">
                    <a16:rowId xmlns:a16="http://schemas.microsoft.com/office/drawing/2014/main" val="10005"/>
                  </a:ext>
                </a:extLst>
              </a:tr>
              <a:tr h="426265">
                <a:tc rowSpan="2">
                  <a:txBody>
                    <a:bodyPr/>
                    <a:lstStyle/>
                    <a:p>
                      <a:pPr algn="l">
                        <a:defRPr sz="1800">
                          <a:solidFill>
                            <a:srgbClr val="000000"/>
                          </a:solidFill>
                        </a:defRPr>
                      </a:pPr>
                      <a:r>
                        <a:rPr>
                          <a:solidFill>
                            <a:srgbClr val="262626"/>
                          </a:solidFill>
                        </a:rPr>
                        <a:t>15.00-17.00 keynote speaker</a:t>
                      </a:r>
                    </a:p>
                  </a:txBody>
                  <a:tcPr marL="6115" marR="6115" marT="6115" marB="6115" anchor="ctr" horzOverflow="overflow">
                    <a:solidFill>
                      <a:srgbClr val="F8EAE7"/>
                    </a:solidFill>
                  </a:tcPr>
                </a:tc>
                <a:tc>
                  <a:txBody>
                    <a:bodyPr/>
                    <a:lstStyle/>
                    <a:p>
                      <a:pPr algn="l">
                        <a:defRPr sz="1800">
                          <a:solidFill>
                            <a:srgbClr val="000000"/>
                          </a:solidFill>
                        </a:defRPr>
                      </a:pPr>
                      <a:r>
                        <a:rPr>
                          <a:solidFill>
                            <a:srgbClr val="262626"/>
                          </a:solidFill>
                        </a:rPr>
                        <a:t>15.00-16.00 campus tour </a:t>
                      </a:r>
                    </a:p>
                  </a:txBody>
                  <a:tcPr marL="6115" marR="6115" marT="6115" marB="6115" anchor="ctr" horzOverflow="overflow">
                    <a:solidFill>
                      <a:srgbClr val="F8EAE7"/>
                    </a:solidFill>
                  </a:tcPr>
                </a:tc>
                <a:tc rowSpan="2">
                  <a:txBody>
                    <a:bodyPr/>
                    <a:lstStyle/>
                    <a:p>
                      <a:pPr algn="l">
                        <a:defRPr sz="1800">
                          <a:solidFill>
                            <a:srgbClr val="000000"/>
                          </a:solidFill>
                        </a:defRPr>
                      </a:pPr>
                      <a:r>
                        <a:rPr>
                          <a:solidFill>
                            <a:srgbClr val="262626"/>
                          </a:solidFill>
                        </a:rPr>
                        <a:t>15.00-16.00 wrap-up and goodbye </a:t>
                      </a:r>
                    </a:p>
                  </a:txBody>
                  <a:tcPr marL="6115" marR="6115" marT="6115" marB="6115" anchor="ctr" horzOverflow="overflow">
                    <a:solidFill>
                      <a:srgbClr val="F8EAE7"/>
                    </a:solidFill>
                  </a:tcPr>
                </a:tc>
                <a:extLst>
                  <a:ext uri="{0D108BD9-81ED-4DB2-BD59-A6C34878D82A}">
                    <a16:rowId xmlns:a16="http://schemas.microsoft.com/office/drawing/2014/main" val="10006"/>
                  </a:ext>
                </a:extLst>
              </a:tr>
              <a:tr h="306136">
                <a:tc vMerge="1">
                  <a:txBody>
                    <a:bodyPr/>
                    <a:lstStyle/>
                    <a:p>
                      <a:endParaRPr lang="de-DE"/>
                    </a:p>
                  </a:txBody>
                  <a:tcPr/>
                </a:tc>
                <a:tc>
                  <a:txBody>
                    <a:bodyPr/>
                    <a:lstStyle/>
                    <a:p>
                      <a:pPr algn="l">
                        <a:defRPr sz="1800">
                          <a:solidFill>
                            <a:srgbClr val="000000"/>
                          </a:solidFill>
                        </a:defRPr>
                      </a:pPr>
                      <a:r>
                        <a:rPr>
                          <a:solidFill>
                            <a:srgbClr val="262626"/>
                          </a:solidFill>
                        </a:rPr>
                        <a:t>19.00-22.00 dinner </a:t>
                      </a:r>
                    </a:p>
                  </a:txBody>
                  <a:tcPr marL="6115" marR="6115" marT="6115" marB="6115" anchor="ctr" horzOverflow="overflow">
                    <a:solidFill>
                      <a:srgbClr val="F8EAE7"/>
                    </a:solidFill>
                  </a:tcPr>
                </a:tc>
                <a:tc vMerge="1">
                  <a:txBody>
                    <a:bodyPr/>
                    <a:lstStyle/>
                    <a:p>
                      <a:endParaRPr lang="de-DE"/>
                    </a:p>
                  </a:txBody>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el 1"/>
          <p:cNvSpPr txBox="1">
            <a:spLocks noGrp="1"/>
          </p:cNvSpPr>
          <p:nvPr>
            <p:ph type="title"/>
          </p:nvPr>
        </p:nvSpPr>
        <p:spPr>
          <a:xfrm>
            <a:off x="571500" y="317500"/>
            <a:ext cx="8426891" cy="714330"/>
          </a:xfrm>
          <a:prstGeom prst="rect">
            <a:avLst/>
          </a:prstGeom>
        </p:spPr>
        <p:txBody>
          <a:bodyPr/>
          <a:lstStyle>
            <a:lvl1pPr>
              <a:defRPr sz="2800"/>
            </a:lvl1pPr>
          </a:lstStyle>
          <a:p>
            <a:r>
              <a:t>What happens after the mentor days in Lund?</a:t>
            </a:r>
          </a:p>
        </p:txBody>
      </p:sp>
      <p:sp>
        <p:nvSpPr>
          <p:cNvPr id="180" name="Inhaltsplatzhalter 2"/>
          <p:cNvSpPr txBox="1">
            <a:spLocks noGrp="1"/>
          </p:cNvSpPr>
          <p:nvPr>
            <p:ph type="body" idx="1"/>
          </p:nvPr>
        </p:nvSpPr>
        <p:spPr>
          <a:xfrm>
            <a:off x="259841" y="1319633"/>
            <a:ext cx="8624318" cy="4598115"/>
          </a:xfrm>
          <a:prstGeom prst="rect">
            <a:avLst/>
          </a:prstGeom>
        </p:spPr>
        <p:txBody>
          <a:bodyPr/>
          <a:lstStyle/>
          <a:p>
            <a:pPr marL="0" indent="0">
              <a:buSzTx/>
              <a:buNone/>
              <a:defRPr>
                <a:solidFill>
                  <a:srgbClr val="000000"/>
                </a:solidFill>
                <a:latin typeface="Aptos"/>
                <a:ea typeface="Aptos"/>
                <a:cs typeface="Aptos"/>
                <a:sym typeface="Aptos"/>
              </a:defRPr>
            </a:pPr>
            <a:r>
              <a:t>	</a:t>
            </a:r>
          </a:p>
          <a:p>
            <a:pPr marL="0" indent="0">
              <a:buSzTx/>
              <a:buNone/>
              <a:defRPr>
                <a:solidFill>
                  <a:srgbClr val="000000"/>
                </a:solidFill>
                <a:latin typeface="Aptos"/>
                <a:ea typeface="Aptos"/>
                <a:cs typeface="Aptos"/>
                <a:sym typeface="Aptos"/>
              </a:defRPr>
            </a:pPr>
            <a:r>
              <a:t>	</a:t>
            </a:r>
          </a:p>
        </p:txBody>
      </p:sp>
      <p:sp>
        <p:nvSpPr>
          <p:cNvPr id="181" name="Foliennummernplatzhalt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aphicFrame>
        <p:nvGraphicFramePr>
          <p:cNvPr id="182" name="Tabell 18"/>
          <p:cNvGraphicFramePr/>
          <p:nvPr/>
        </p:nvGraphicFramePr>
        <p:xfrm>
          <a:off x="212977" y="948017"/>
          <a:ext cx="8718046" cy="5236712"/>
        </p:xfrm>
        <a:graphic>
          <a:graphicData uri="http://schemas.openxmlformats.org/drawingml/2006/table">
            <a:tbl>
              <a:tblPr>
                <a:tableStyleId>{4C3C2611-4C71-4FC5-86AE-919BDF0F9419}</a:tableStyleId>
              </a:tblPr>
              <a:tblGrid>
                <a:gridCol w="2629741">
                  <a:extLst>
                    <a:ext uri="{9D8B030D-6E8A-4147-A177-3AD203B41FA5}">
                      <a16:colId xmlns:a16="http://schemas.microsoft.com/office/drawing/2014/main" val="20000"/>
                    </a:ext>
                  </a:extLst>
                </a:gridCol>
                <a:gridCol w="6088303">
                  <a:extLst>
                    <a:ext uri="{9D8B030D-6E8A-4147-A177-3AD203B41FA5}">
                      <a16:colId xmlns:a16="http://schemas.microsoft.com/office/drawing/2014/main" val="20001"/>
                    </a:ext>
                  </a:extLst>
                </a:gridCol>
              </a:tblGrid>
              <a:tr h="213090">
                <a:tc>
                  <a:txBody>
                    <a:bodyPr/>
                    <a:lstStyle/>
                    <a:p>
                      <a:pPr algn="ctr">
                        <a:defRPr sz="1800">
                          <a:solidFill>
                            <a:srgbClr val="000000"/>
                          </a:solidFill>
                        </a:defRPr>
                      </a:pPr>
                      <a:r>
                        <a:rPr sz="1200" b="1">
                          <a:latin typeface="Aptos Narrow"/>
                          <a:ea typeface="Aptos Narrow"/>
                          <a:cs typeface="Aptos Narrow"/>
                          <a:sym typeface="Aptos Narrow"/>
                        </a:rPr>
                        <a:t>When</a:t>
                      </a:r>
                    </a:p>
                  </a:txBody>
                  <a:tcPr marL="5891" marR="5891" marT="5891" marB="5891"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D9D9"/>
                    </a:solidFill>
                  </a:tcPr>
                </a:tc>
                <a:tc>
                  <a:txBody>
                    <a:bodyPr/>
                    <a:lstStyle/>
                    <a:p>
                      <a:pPr algn="ctr">
                        <a:defRPr sz="1800">
                          <a:solidFill>
                            <a:srgbClr val="000000"/>
                          </a:solidFill>
                        </a:defRPr>
                      </a:pPr>
                      <a:r>
                        <a:rPr sz="1200" b="1">
                          <a:latin typeface="Aptos Narrow"/>
                          <a:ea typeface="Aptos Narrow"/>
                          <a:cs typeface="Aptos Narrow"/>
                          <a:sym typeface="Aptos Narrow"/>
                        </a:rPr>
                        <a:t>What </a:t>
                      </a:r>
                    </a:p>
                  </a:txBody>
                  <a:tcPr marL="5891" marR="5891" marT="5891" marB="5891"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D9D9D9"/>
                    </a:solidFill>
                  </a:tcPr>
                </a:tc>
                <a:extLst>
                  <a:ext uri="{0D108BD9-81ED-4DB2-BD59-A6C34878D82A}">
                    <a16:rowId xmlns:a16="http://schemas.microsoft.com/office/drawing/2014/main" val="10000"/>
                  </a:ext>
                </a:extLst>
              </a:tr>
              <a:tr h="703757">
                <a:tc>
                  <a:txBody>
                    <a:bodyPr/>
                    <a:lstStyle/>
                    <a:p>
                      <a:pPr algn="l">
                        <a:lnSpc>
                          <a:spcPct val="81000"/>
                        </a:lnSpc>
                        <a:spcBef>
                          <a:spcPts val="1000"/>
                        </a:spcBef>
                        <a:defRPr sz="1300">
                          <a:solidFill>
                            <a:schemeClr val="accent2"/>
                          </a:solidFill>
                        </a:defRPr>
                      </a:pPr>
                      <a:r>
                        <a:rPr b="1"/>
                        <a:t>Online Lecture 1</a:t>
                      </a:r>
                      <a:br/>
                      <a:r>
                        <a:t>24th of October, 16.00-17.30</a:t>
                      </a:r>
                      <a:br/>
                      <a:endParaRPr/>
                    </a:p>
                  </a:txBody>
                  <a:tcPr marL="5891" marR="5891" marT="5891" marB="5891" anchor="ctr" horzOverflow="overflow">
                    <a:lnL w="6350">
                      <a:solidFill>
                        <a:srgbClr val="000000"/>
                      </a:solidFill>
                    </a:lnL>
                    <a:lnR w="6350">
                      <a:solidFill>
                        <a:srgbClr val="000000"/>
                      </a:solidFill>
                    </a:lnR>
                    <a:lnT w="12700">
                      <a:solidFill>
                        <a:srgbClr val="000000"/>
                      </a:solidFill>
                    </a:lnT>
                    <a:lnB w="6350">
                      <a:solidFill>
                        <a:srgbClr val="000000"/>
                      </a:solidFill>
                    </a:lnB>
                    <a:solidFill>
                      <a:srgbClr val="DAE9F8"/>
                    </a:solidFill>
                  </a:tcPr>
                </a:tc>
                <a:tc>
                  <a:txBody>
                    <a:bodyPr/>
                    <a:lstStyle/>
                    <a:p>
                      <a:pPr algn="l">
                        <a:lnSpc>
                          <a:spcPct val="81000"/>
                        </a:lnSpc>
                        <a:spcBef>
                          <a:spcPts val="1000"/>
                        </a:spcBef>
                        <a:defRPr sz="1800">
                          <a:solidFill>
                            <a:srgbClr val="000000"/>
                          </a:solidFill>
                        </a:defRPr>
                      </a:pPr>
                      <a:r>
                        <a:rPr sz="1300">
                          <a:solidFill>
                            <a:schemeClr val="accent2"/>
                          </a:solidFill>
                        </a:rPr>
                        <a:t>Garo Harwood from Lund University will give the first lecture providing an introduction to the topic, covering things such as “what is meant by ‘culture’, subjective/objective culture, the iceberg model, cultural values, individualist/collectivist (or dependent/interdependent); cognition, proxemics, and perception”.</a:t>
                      </a:r>
                    </a:p>
                  </a:txBody>
                  <a:tcPr marL="5891" marR="5891" marT="5891" marB="5891" anchor="ctr" horzOverflow="overflow">
                    <a:lnL w="6350">
                      <a:solidFill>
                        <a:srgbClr val="000000"/>
                      </a:solidFill>
                    </a:lnL>
                    <a:lnR w="6350">
                      <a:solidFill>
                        <a:srgbClr val="000000"/>
                      </a:solidFill>
                    </a:lnR>
                    <a:lnT w="12700">
                      <a:solidFill>
                        <a:srgbClr val="000000"/>
                      </a:solidFill>
                    </a:lnT>
                    <a:lnB w="6350">
                      <a:solidFill>
                        <a:srgbClr val="000000"/>
                      </a:solidFill>
                    </a:lnB>
                    <a:solidFill>
                      <a:srgbClr val="DAE9F8"/>
                    </a:solidFill>
                  </a:tcPr>
                </a:tc>
                <a:extLst>
                  <a:ext uri="{0D108BD9-81ED-4DB2-BD59-A6C34878D82A}">
                    <a16:rowId xmlns:a16="http://schemas.microsoft.com/office/drawing/2014/main" val="10001"/>
                  </a:ext>
                </a:extLst>
              </a:tr>
              <a:tr h="992882">
                <a:tc>
                  <a:txBody>
                    <a:bodyPr/>
                    <a:lstStyle/>
                    <a:p>
                      <a:pPr algn="l">
                        <a:lnSpc>
                          <a:spcPct val="81000"/>
                        </a:lnSpc>
                        <a:spcBef>
                          <a:spcPts val="1000"/>
                        </a:spcBef>
                        <a:defRPr sz="1300">
                          <a:solidFill>
                            <a:schemeClr val="accent2"/>
                          </a:solidFill>
                        </a:defRPr>
                      </a:pPr>
                      <a:r>
                        <a:rPr b="1"/>
                        <a:t>First meet-up in mentor groups</a:t>
                      </a:r>
                      <a:br/>
                      <a:r>
                        <a:t>Some time between the 25th of October and 4th of November. </a:t>
                      </a:r>
                      <a:br/>
                      <a:endParaRP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DAF2D0"/>
                    </a:solidFill>
                  </a:tcPr>
                </a:tc>
                <a:tc>
                  <a:txBody>
                    <a:bodyPr/>
                    <a:lstStyle/>
                    <a:p>
                      <a:pPr algn="l">
                        <a:lnSpc>
                          <a:spcPct val="81000"/>
                        </a:lnSpc>
                        <a:spcBef>
                          <a:spcPts val="1000"/>
                        </a:spcBef>
                        <a:defRPr sz="1800">
                          <a:solidFill>
                            <a:srgbClr val="000000"/>
                          </a:solidFill>
                        </a:defRPr>
                      </a:pPr>
                      <a:r>
                        <a:rPr sz="1300">
                          <a:solidFill>
                            <a:schemeClr val="accent2"/>
                          </a:solidFill>
                        </a:rPr>
                        <a:t>Each mentor group meets by themselves. The mentor in each group helps set up the meeting and facilitates the meeting. The aim of this meeting is for the students (both mentor and mentees) to get to know each other in their groups and to reflect on the first lecture. There will also be some discussion questions to prepare for the next lecture. </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DAF2D0"/>
                    </a:solidFill>
                  </a:tcPr>
                </a:tc>
                <a:extLst>
                  <a:ext uri="{0D108BD9-81ED-4DB2-BD59-A6C34878D82A}">
                    <a16:rowId xmlns:a16="http://schemas.microsoft.com/office/drawing/2014/main" val="10002"/>
                  </a:ext>
                </a:extLst>
              </a:tr>
              <a:tr h="709202">
                <a:tc>
                  <a:txBody>
                    <a:bodyPr/>
                    <a:lstStyle/>
                    <a:p>
                      <a:pPr algn="l">
                        <a:lnSpc>
                          <a:spcPct val="81000"/>
                        </a:lnSpc>
                        <a:spcBef>
                          <a:spcPts val="1000"/>
                        </a:spcBef>
                        <a:defRPr sz="1300">
                          <a:solidFill>
                            <a:schemeClr val="accent2"/>
                          </a:solidFill>
                        </a:defRPr>
                      </a:pPr>
                      <a:r>
                        <a:rPr b="1"/>
                        <a:t>First all groups meet-up </a:t>
                      </a:r>
                      <a:br/>
                      <a:r>
                        <a:t>Sometime between the 4th and 12th of November</a:t>
                      </a:r>
                      <a:br/>
                      <a:endParaRP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7C7AC"/>
                    </a:solidFill>
                  </a:tcPr>
                </a:tc>
                <a:tc>
                  <a:txBody>
                    <a:bodyPr/>
                    <a:lstStyle/>
                    <a:p>
                      <a:pPr algn="l">
                        <a:lnSpc>
                          <a:spcPct val="81000"/>
                        </a:lnSpc>
                        <a:spcBef>
                          <a:spcPts val="1000"/>
                        </a:spcBef>
                        <a:defRPr sz="1800">
                          <a:solidFill>
                            <a:srgbClr val="000000"/>
                          </a:solidFill>
                        </a:defRPr>
                      </a:pPr>
                      <a:r>
                        <a:rPr sz="1300">
                          <a:solidFill>
                            <a:schemeClr val="accent2"/>
                          </a:solidFill>
                        </a:rPr>
                        <a:t>If there is more than one mentor group at your university, all of these groups meet and carry out a fun activity together to share different cultures. For example, pot luck, games from different countries, movie night etc. </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7C7AC"/>
                    </a:solidFill>
                  </a:tcPr>
                </a:tc>
                <a:extLst>
                  <a:ext uri="{0D108BD9-81ED-4DB2-BD59-A6C34878D82A}">
                    <a16:rowId xmlns:a16="http://schemas.microsoft.com/office/drawing/2014/main" val="10003"/>
                  </a:ext>
                </a:extLst>
              </a:tr>
              <a:tr h="673577">
                <a:tc>
                  <a:txBody>
                    <a:bodyPr/>
                    <a:lstStyle/>
                    <a:p>
                      <a:pPr algn="l">
                        <a:lnSpc>
                          <a:spcPct val="81000"/>
                        </a:lnSpc>
                        <a:spcBef>
                          <a:spcPts val="1000"/>
                        </a:spcBef>
                        <a:defRPr sz="1300">
                          <a:solidFill>
                            <a:schemeClr val="accent2"/>
                          </a:solidFill>
                        </a:defRPr>
                      </a:pPr>
                      <a:r>
                        <a:rPr b="1"/>
                        <a:t>Online Lecture 2</a:t>
                      </a:r>
                      <a:br/>
                      <a:r>
                        <a:t>13th of November, 17.30-19.00</a:t>
                      </a:r>
                      <a:br/>
                      <a:endParaRPr/>
                    </a:p>
                  </a:txBody>
                  <a:tcPr marL="5891" marR="5891" marT="5891" marB="5891" anchor="b" horzOverflow="overflow">
                    <a:lnL w="6350">
                      <a:solidFill>
                        <a:srgbClr val="000000"/>
                      </a:solidFill>
                    </a:lnL>
                    <a:lnR w="6350">
                      <a:solidFill>
                        <a:srgbClr val="000000"/>
                      </a:solidFill>
                    </a:lnR>
                    <a:lnT w="6350">
                      <a:solidFill>
                        <a:srgbClr val="000000"/>
                      </a:solidFill>
                    </a:lnT>
                    <a:lnB w="6350">
                      <a:solidFill>
                        <a:srgbClr val="000000"/>
                      </a:solidFill>
                    </a:lnB>
                    <a:solidFill>
                      <a:srgbClr val="DAE9F8"/>
                    </a:solidFill>
                  </a:tcPr>
                </a:tc>
                <a:tc>
                  <a:txBody>
                    <a:bodyPr/>
                    <a:lstStyle/>
                    <a:p>
                      <a:pPr algn="l">
                        <a:lnSpc>
                          <a:spcPct val="81000"/>
                        </a:lnSpc>
                        <a:spcBef>
                          <a:spcPts val="1000"/>
                        </a:spcBef>
                        <a:defRPr sz="1800">
                          <a:solidFill>
                            <a:srgbClr val="000000"/>
                          </a:solidFill>
                        </a:defRPr>
                      </a:pPr>
                      <a:r>
                        <a:rPr sz="1300">
                          <a:solidFill>
                            <a:schemeClr val="accent2"/>
                          </a:solidFill>
                        </a:rPr>
                        <a:t>Csilla Ducrocq from Université Paris-Saclay will give the second lecture and will cover things like: high and low context communication, communication, time, hierarchy. She will include questions to discuss BEFORE this lecture. During this lecture you will discuss concrete examples and critical incidents.</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DAE9F8"/>
                    </a:solidFill>
                  </a:tcPr>
                </a:tc>
                <a:extLst>
                  <a:ext uri="{0D108BD9-81ED-4DB2-BD59-A6C34878D82A}">
                    <a16:rowId xmlns:a16="http://schemas.microsoft.com/office/drawing/2014/main" val="10004"/>
                  </a:ext>
                </a:extLst>
              </a:tr>
              <a:tr h="553507">
                <a:tc>
                  <a:txBody>
                    <a:bodyPr/>
                    <a:lstStyle/>
                    <a:p>
                      <a:pPr algn="l">
                        <a:lnSpc>
                          <a:spcPct val="81000"/>
                        </a:lnSpc>
                        <a:spcBef>
                          <a:spcPts val="1000"/>
                        </a:spcBef>
                        <a:defRPr sz="1300">
                          <a:solidFill>
                            <a:schemeClr val="accent2"/>
                          </a:solidFill>
                        </a:defRPr>
                      </a:pPr>
                      <a:r>
                        <a:rPr b="1"/>
                        <a:t>Second meet-up in mentor groups </a:t>
                      </a:r>
                      <a:br/>
                      <a:r>
                        <a:t>Sometime between the 14th and the 20th of November</a:t>
                      </a:r>
                    </a:p>
                  </a:txBody>
                  <a:tcPr marL="5891" marR="5891" marT="5891" marB="5891" anchor="b" horzOverflow="overflow">
                    <a:lnL w="6350">
                      <a:solidFill>
                        <a:srgbClr val="000000"/>
                      </a:solidFill>
                    </a:lnL>
                    <a:lnR w="6350">
                      <a:solidFill>
                        <a:srgbClr val="000000"/>
                      </a:solidFill>
                    </a:lnR>
                    <a:lnT w="6350">
                      <a:solidFill>
                        <a:srgbClr val="000000"/>
                      </a:solidFill>
                    </a:lnT>
                    <a:lnB w="6350">
                      <a:solidFill>
                        <a:srgbClr val="000000"/>
                      </a:solidFill>
                    </a:lnB>
                    <a:solidFill>
                      <a:srgbClr val="DAF2D0"/>
                    </a:solidFill>
                  </a:tcPr>
                </a:tc>
                <a:tc>
                  <a:txBody>
                    <a:bodyPr/>
                    <a:lstStyle/>
                    <a:p>
                      <a:pPr algn="l">
                        <a:lnSpc>
                          <a:spcPct val="81000"/>
                        </a:lnSpc>
                        <a:spcBef>
                          <a:spcPts val="1000"/>
                        </a:spcBef>
                        <a:defRPr sz="1800">
                          <a:solidFill>
                            <a:srgbClr val="000000"/>
                          </a:solidFill>
                        </a:defRPr>
                      </a:pPr>
                      <a:r>
                        <a:rPr sz="1300">
                          <a:solidFill>
                            <a:schemeClr val="accent2"/>
                          </a:solidFill>
                        </a:rPr>
                        <a:t>Each mentor group meet by themselves. The mentor in each group helps set up the meeting and facilitates the meeting. The aim of this meeting is to reflect on the last lecture, as well as the social interaction. </a:t>
                      </a:r>
                    </a:p>
                  </a:txBody>
                  <a:tcPr marL="5891" marR="5891" marT="5891" marB="5891" anchor="b" horzOverflow="overflow">
                    <a:lnL w="6350">
                      <a:solidFill>
                        <a:srgbClr val="000000"/>
                      </a:solidFill>
                    </a:lnL>
                    <a:lnR w="6350">
                      <a:solidFill>
                        <a:srgbClr val="000000"/>
                      </a:solidFill>
                    </a:lnR>
                    <a:lnT w="6350">
                      <a:solidFill>
                        <a:srgbClr val="000000"/>
                      </a:solidFill>
                    </a:lnT>
                    <a:lnB w="6350">
                      <a:solidFill>
                        <a:srgbClr val="000000"/>
                      </a:solidFill>
                    </a:lnB>
                    <a:solidFill>
                      <a:srgbClr val="DAF2D0"/>
                    </a:solidFill>
                  </a:tcPr>
                </a:tc>
                <a:extLst>
                  <a:ext uri="{0D108BD9-81ED-4DB2-BD59-A6C34878D82A}">
                    <a16:rowId xmlns:a16="http://schemas.microsoft.com/office/drawing/2014/main" val="10005"/>
                  </a:ext>
                </a:extLst>
              </a:tr>
              <a:tr h="695348">
                <a:tc>
                  <a:txBody>
                    <a:bodyPr/>
                    <a:lstStyle/>
                    <a:p>
                      <a:pPr algn="l">
                        <a:lnSpc>
                          <a:spcPct val="81000"/>
                        </a:lnSpc>
                        <a:spcBef>
                          <a:spcPts val="1000"/>
                        </a:spcBef>
                        <a:defRPr sz="1300">
                          <a:solidFill>
                            <a:schemeClr val="accent2"/>
                          </a:solidFill>
                        </a:defRPr>
                      </a:pPr>
                      <a:r>
                        <a:rPr b="1"/>
                        <a:t>Second all groups meet-up </a:t>
                      </a:r>
                      <a:br/>
                      <a:r>
                        <a:t>Sometime between the 21th and the 26th of November</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7C7AC"/>
                    </a:solidFill>
                  </a:tcPr>
                </a:tc>
                <a:tc>
                  <a:txBody>
                    <a:bodyPr/>
                    <a:lstStyle/>
                    <a:p>
                      <a:pPr algn="l">
                        <a:lnSpc>
                          <a:spcPct val="81000"/>
                        </a:lnSpc>
                        <a:spcBef>
                          <a:spcPts val="1000"/>
                        </a:spcBef>
                        <a:defRPr sz="1800">
                          <a:solidFill>
                            <a:srgbClr val="000000"/>
                          </a:solidFill>
                        </a:defRPr>
                      </a:pPr>
                      <a:r>
                        <a:rPr sz="1300">
                          <a:solidFill>
                            <a:schemeClr val="accent2"/>
                          </a:solidFill>
                        </a:rPr>
                        <a:t>If there is more than one mentor group at your university, all of these groups meet and carry out a fun activity together to share different cultures. For example, pot luck, games from different countries, movie night etc. </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7C7AC"/>
                    </a:solidFill>
                  </a:tcPr>
                </a:tc>
                <a:extLst>
                  <a:ext uri="{0D108BD9-81ED-4DB2-BD59-A6C34878D82A}">
                    <a16:rowId xmlns:a16="http://schemas.microsoft.com/office/drawing/2014/main" val="10006"/>
                  </a:ext>
                </a:extLst>
              </a:tr>
              <a:tr h="695348">
                <a:tc>
                  <a:txBody>
                    <a:bodyPr/>
                    <a:lstStyle/>
                    <a:p>
                      <a:pPr algn="l">
                        <a:lnSpc>
                          <a:spcPct val="81000"/>
                        </a:lnSpc>
                        <a:spcBef>
                          <a:spcPts val="1000"/>
                        </a:spcBef>
                        <a:defRPr sz="1300">
                          <a:solidFill>
                            <a:schemeClr val="accent2"/>
                          </a:solidFill>
                        </a:defRPr>
                      </a:pPr>
                      <a:r>
                        <a:rPr b="1"/>
                        <a:t>Online Lecture 3</a:t>
                      </a:r>
                      <a:br/>
                      <a:r>
                        <a:t>27th of November. 17.00-18.30</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DAE9F8"/>
                    </a:solidFill>
                  </a:tcPr>
                </a:tc>
                <a:tc>
                  <a:txBody>
                    <a:bodyPr/>
                    <a:lstStyle/>
                    <a:p>
                      <a:pPr algn="l">
                        <a:lnSpc>
                          <a:spcPct val="81000"/>
                        </a:lnSpc>
                        <a:spcBef>
                          <a:spcPts val="1000"/>
                        </a:spcBef>
                        <a:defRPr sz="1800">
                          <a:solidFill>
                            <a:srgbClr val="000000"/>
                          </a:solidFill>
                        </a:defRPr>
                      </a:pPr>
                      <a:r>
                        <a:rPr sz="1300">
                          <a:solidFill>
                            <a:schemeClr val="accent2"/>
                          </a:solidFill>
                        </a:rPr>
                        <a:t>Raquel Lazaro from University of Alcalá will give the third and final lecture. She will cover being aware of own culture and our own bias, visit the concepts of unconscious bias. There will be a preliminary exercise and test on unconscious bias to discuss it in groups. </a:t>
                      </a:r>
                    </a:p>
                  </a:txBody>
                  <a:tcPr marL="5891" marR="5891" marT="5891" marB="589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DAE9F8"/>
                    </a:solid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el 1"/>
          <p:cNvSpPr txBox="1">
            <a:spLocks noGrp="1"/>
          </p:cNvSpPr>
          <p:nvPr>
            <p:ph type="title"/>
          </p:nvPr>
        </p:nvSpPr>
        <p:spPr>
          <a:xfrm>
            <a:off x="571500" y="317500"/>
            <a:ext cx="8426891" cy="714330"/>
          </a:xfrm>
          <a:prstGeom prst="rect">
            <a:avLst/>
          </a:prstGeom>
        </p:spPr>
        <p:txBody>
          <a:bodyPr/>
          <a:lstStyle>
            <a:lvl1pPr>
              <a:defRPr sz="2800"/>
            </a:lvl1pPr>
          </a:lstStyle>
          <a:p>
            <a:r>
              <a:t>How you benefit from partaking as a mentor </a:t>
            </a:r>
          </a:p>
        </p:txBody>
      </p:sp>
      <p:sp>
        <p:nvSpPr>
          <p:cNvPr id="187" name="Inhaltsplatzhalter 2"/>
          <p:cNvSpPr txBox="1">
            <a:spLocks noGrp="1"/>
          </p:cNvSpPr>
          <p:nvPr>
            <p:ph type="body" idx="1"/>
          </p:nvPr>
        </p:nvSpPr>
        <p:spPr>
          <a:xfrm>
            <a:off x="381000" y="1143000"/>
            <a:ext cx="8363637" cy="4598114"/>
          </a:xfrm>
          <a:prstGeom prst="rect">
            <a:avLst/>
          </a:prstGeom>
        </p:spPr>
        <p:txBody>
          <a:bodyPr/>
          <a:lstStyle/>
          <a:p>
            <a:pPr>
              <a:lnSpc>
                <a:spcPct val="150000"/>
              </a:lnSpc>
              <a:tabLst>
                <a:tab pos="457200" algn="l"/>
              </a:tabLst>
              <a:defRPr>
                <a:latin typeface="Segoe UI"/>
                <a:ea typeface="Segoe UI"/>
                <a:cs typeface="Segoe UI"/>
                <a:sym typeface="Segoe UI"/>
              </a:defRPr>
            </a:pPr>
            <a:r>
              <a:t>You will meet people from the EUGLOH partner universities.</a:t>
            </a:r>
          </a:p>
          <a:p>
            <a:pPr>
              <a:lnSpc>
                <a:spcPct val="150000"/>
              </a:lnSpc>
              <a:tabLst>
                <a:tab pos="457200" algn="l"/>
              </a:tabLst>
              <a:defRPr>
                <a:latin typeface="Segoe UI"/>
                <a:ea typeface="Segoe UI"/>
                <a:cs typeface="Segoe UI"/>
                <a:sym typeface="Segoe UI"/>
              </a:defRPr>
            </a:pPr>
            <a:r>
              <a:t>It is a great opportunity to gain </a:t>
            </a:r>
            <a:r>
              <a:rPr b="1"/>
              <a:t>awareness</a:t>
            </a:r>
            <a:r>
              <a:t> of your </a:t>
            </a:r>
            <a:r>
              <a:rPr b="1"/>
              <a:t>current intercultural competence</a:t>
            </a:r>
            <a:r>
              <a:t> level. Wherever you find yourself at right now, you will able to </a:t>
            </a:r>
            <a:r>
              <a:rPr b="1"/>
              <a:t>improve</a:t>
            </a:r>
            <a:r>
              <a:t> and </a:t>
            </a:r>
            <a:r>
              <a:rPr b="1"/>
              <a:t>sharpen</a:t>
            </a:r>
            <a:r>
              <a:t> your intercultural (communication) skills.</a:t>
            </a:r>
          </a:p>
          <a:p>
            <a:pPr>
              <a:lnSpc>
                <a:spcPct val="150000"/>
              </a:lnSpc>
              <a:tabLst>
                <a:tab pos="457200" algn="l"/>
              </a:tabLst>
              <a:defRPr>
                <a:latin typeface="Segoe UI"/>
                <a:ea typeface="Segoe UI"/>
                <a:cs typeface="Segoe UI"/>
                <a:sym typeface="Segoe UI"/>
              </a:defRPr>
            </a:pPr>
            <a:r>
              <a:t>Additionally you will be trained in your </a:t>
            </a:r>
            <a:r>
              <a:rPr b="1"/>
              <a:t>discussion</a:t>
            </a:r>
            <a:r>
              <a:t> and </a:t>
            </a:r>
            <a:r>
              <a:rPr b="1"/>
              <a:t>moderation skills</a:t>
            </a:r>
            <a:r>
              <a:t>, how to </a:t>
            </a:r>
            <a:r>
              <a:rPr b="1"/>
              <a:t>manage groups</a:t>
            </a:r>
            <a:r>
              <a:t> during your days in Lund.</a:t>
            </a:r>
          </a:p>
          <a:p>
            <a:pPr marL="0" indent="0">
              <a:lnSpc>
                <a:spcPct val="150000"/>
              </a:lnSpc>
              <a:buClrTx/>
              <a:buSzTx/>
              <a:buFontTx/>
              <a:buNone/>
              <a:tabLst>
                <a:tab pos="457200" algn="l"/>
              </a:tabLst>
              <a:defRPr>
                <a:latin typeface="Segoe UI"/>
                <a:ea typeface="Segoe UI"/>
                <a:cs typeface="Segoe UI"/>
                <a:sym typeface="Segoe UI"/>
              </a:defRPr>
            </a:pPr>
            <a:r>
              <a:t>All of the above will </a:t>
            </a:r>
            <a:r>
              <a:rPr b="1"/>
              <a:t>future proof</a:t>
            </a:r>
            <a:r>
              <a:t> </a:t>
            </a:r>
            <a:r>
              <a:rPr b="1"/>
              <a:t>your career</a:t>
            </a:r>
            <a:r>
              <a:t> as intercultural competences, moderation and discussion skills are vital</a:t>
            </a:r>
          </a:p>
        </p:txBody>
      </p:sp>
      <p:sp>
        <p:nvSpPr>
          <p:cNvPr id="188" name="Foliennummernplatzhalt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el 1"/>
          <p:cNvSpPr txBox="1">
            <a:spLocks noGrp="1"/>
          </p:cNvSpPr>
          <p:nvPr>
            <p:ph type="title"/>
          </p:nvPr>
        </p:nvSpPr>
        <p:spPr>
          <a:xfrm>
            <a:off x="571500" y="317500"/>
            <a:ext cx="8426891" cy="714330"/>
          </a:xfrm>
          <a:prstGeom prst="rect">
            <a:avLst/>
          </a:prstGeom>
        </p:spPr>
        <p:txBody>
          <a:bodyPr/>
          <a:lstStyle>
            <a:lvl1pPr>
              <a:defRPr sz="2400"/>
            </a:lvl1pPr>
          </a:lstStyle>
          <a:p>
            <a:r>
              <a:t>What are next steps?</a:t>
            </a:r>
          </a:p>
        </p:txBody>
      </p:sp>
      <p:sp>
        <p:nvSpPr>
          <p:cNvPr id="191" name="Inhaltsplatzhalter 2"/>
          <p:cNvSpPr txBox="1">
            <a:spLocks noGrp="1"/>
          </p:cNvSpPr>
          <p:nvPr>
            <p:ph type="body" idx="1"/>
          </p:nvPr>
        </p:nvSpPr>
        <p:spPr>
          <a:xfrm>
            <a:off x="660400" y="1308100"/>
            <a:ext cx="8426892" cy="4644274"/>
          </a:xfrm>
          <a:prstGeom prst="rect">
            <a:avLst/>
          </a:prstGeom>
        </p:spPr>
        <p:txBody>
          <a:bodyPr/>
          <a:lstStyle/>
          <a:p>
            <a:pPr marL="0" indent="0" defTabSz="813816">
              <a:lnSpc>
                <a:spcPct val="81000"/>
              </a:lnSpc>
              <a:spcBef>
                <a:spcPts val="800"/>
              </a:spcBef>
              <a:buSzTx/>
              <a:buNone/>
              <a:defRPr sz="1779">
                <a:solidFill>
                  <a:schemeClr val="accent2"/>
                </a:solidFill>
                <a:latin typeface="+mn-lt"/>
                <a:ea typeface="+mn-ea"/>
                <a:cs typeface="+mn-cs"/>
                <a:sym typeface="Calibri"/>
              </a:defRPr>
            </a:pPr>
            <a:r>
              <a:t>If you are interested and/or have questions, or want to apply please reach out to </a:t>
            </a:r>
          </a:p>
          <a:p>
            <a:pPr marL="0" indent="0" defTabSz="813816">
              <a:lnSpc>
                <a:spcPct val="81000"/>
              </a:lnSpc>
              <a:spcBef>
                <a:spcPts val="800"/>
              </a:spcBef>
              <a:buSzTx/>
              <a:buNone/>
              <a:defRPr sz="1779">
                <a:solidFill>
                  <a:schemeClr val="accent2"/>
                </a:solidFill>
                <a:latin typeface="+mn-lt"/>
                <a:ea typeface="+mn-ea"/>
                <a:cs typeface="+mn-cs"/>
                <a:sym typeface="Calibri"/>
              </a:defRPr>
            </a:pPr>
            <a:r>
              <a:rPr u="sng">
                <a:hlinkClick r:id="rId2"/>
              </a:rPr>
              <a:t>kim.barnstorf@ikk.lmu.de</a:t>
            </a:r>
            <a:r>
              <a:t> and/or an </a:t>
            </a:r>
            <a:r>
              <a:rPr u="sng">
                <a:hlinkClick r:id="rId3"/>
              </a:rPr>
              <a:t>eugloh@lmu.de</a:t>
            </a:r>
          </a:p>
          <a:p>
            <a:pPr marL="0" indent="0" defTabSz="813816">
              <a:lnSpc>
                <a:spcPct val="81000"/>
              </a:lnSpc>
              <a:spcBef>
                <a:spcPts val="800"/>
              </a:spcBef>
              <a:buSzTx/>
              <a:buNone/>
              <a:defRPr sz="1779">
                <a:solidFill>
                  <a:schemeClr val="accent2"/>
                </a:solidFill>
                <a:latin typeface="+mn-lt"/>
                <a:ea typeface="+mn-ea"/>
                <a:cs typeface="+mn-cs"/>
                <a:sym typeface="Calibri"/>
              </a:defRPr>
            </a:pPr>
            <a:endParaRPr u="sng">
              <a:hlinkClick r:id="rId3"/>
            </a:endParaRPr>
          </a:p>
          <a:p>
            <a:pPr marL="0" indent="0" defTabSz="813816">
              <a:lnSpc>
                <a:spcPct val="100000"/>
              </a:lnSpc>
              <a:spcBef>
                <a:spcPts val="800"/>
              </a:spcBef>
              <a:buSzTx/>
              <a:buNone/>
              <a:defRPr sz="1779">
                <a:solidFill>
                  <a:schemeClr val="accent2"/>
                </a:solidFill>
                <a:latin typeface="+mn-lt"/>
                <a:ea typeface="+mn-ea"/>
                <a:cs typeface="+mn-cs"/>
                <a:sym typeface="Calibri"/>
              </a:defRPr>
            </a:pPr>
            <a:r>
              <a:t>Should you want to apply please send a motivational letter to </a:t>
            </a:r>
            <a:r>
              <a:rPr u="sng">
                <a:hlinkClick r:id="rId2"/>
              </a:rPr>
              <a:t>kim.barnstorf@ikk.lmu.de</a:t>
            </a:r>
            <a:r>
              <a:t> and/or an </a:t>
            </a:r>
            <a:r>
              <a:rPr u="sng">
                <a:hlinkClick r:id="rId3"/>
              </a:rPr>
              <a:t>eugloh@lmu.de</a:t>
            </a:r>
            <a:r>
              <a:t> covering questions such as </a:t>
            </a:r>
          </a:p>
          <a:p>
            <a:pPr marL="490788" lvl="1" indent="-151698" defTabSz="406908">
              <a:lnSpc>
                <a:spcPct val="100000"/>
              </a:lnSpc>
              <a:spcBef>
                <a:spcPts val="400"/>
              </a:spcBef>
              <a:buClrTx/>
              <a:buFontTx/>
              <a:defRPr sz="1779">
                <a:solidFill>
                  <a:schemeClr val="accent2"/>
                </a:solidFill>
                <a:latin typeface="+mn-lt"/>
                <a:ea typeface="+mn-ea"/>
                <a:cs typeface="+mn-cs"/>
                <a:sym typeface="Calibri"/>
              </a:defRPr>
            </a:pPr>
            <a:r>
              <a:t>Why do you want to be a mentor in the EUGLOH Intercultural Skills Programme?</a:t>
            </a:r>
          </a:p>
          <a:p>
            <a:pPr marL="490788" lvl="1" indent="-151698" defTabSz="406908">
              <a:lnSpc>
                <a:spcPct val="100000"/>
              </a:lnSpc>
              <a:spcBef>
                <a:spcPts val="400"/>
              </a:spcBef>
              <a:buClrTx/>
              <a:buFontTx/>
              <a:defRPr sz="1779">
                <a:solidFill>
                  <a:schemeClr val="accent2"/>
                </a:solidFill>
                <a:latin typeface="+mn-lt"/>
                <a:ea typeface="+mn-ea"/>
                <a:cs typeface="+mn-cs"/>
                <a:sym typeface="Calibri"/>
              </a:defRPr>
            </a:pPr>
            <a:r>
              <a:t>Tell us about your current intercultural skills! It can be your cultural background, experience abroad or other intercultural experiences. </a:t>
            </a:r>
          </a:p>
          <a:p>
            <a:pPr marL="490788" lvl="1" indent="-151698" defTabSz="406908">
              <a:lnSpc>
                <a:spcPct val="100000"/>
              </a:lnSpc>
              <a:spcBef>
                <a:spcPts val="400"/>
              </a:spcBef>
              <a:buClrTx/>
              <a:buFontTx/>
              <a:defRPr sz="1779">
                <a:solidFill>
                  <a:schemeClr val="accent2"/>
                </a:solidFill>
                <a:latin typeface="+mn-lt"/>
                <a:ea typeface="+mn-ea"/>
                <a:cs typeface="+mn-cs"/>
                <a:sym typeface="Calibri"/>
              </a:defRPr>
            </a:pPr>
            <a:r>
              <a:t>What are you hoping to get out of the EUGLOH Intercultural Skills Programme?</a:t>
            </a:r>
          </a:p>
          <a:p>
            <a:pPr marL="490788" lvl="1" indent="-151698" defTabSz="406908">
              <a:lnSpc>
                <a:spcPct val="100000"/>
              </a:lnSpc>
              <a:spcBef>
                <a:spcPts val="400"/>
              </a:spcBef>
              <a:buClrTx/>
              <a:buFontTx/>
              <a:defRPr sz="1779">
                <a:solidFill>
                  <a:schemeClr val="accent2"/>
                </a:solidFill>
                <a:latin typeface="+mn-lt"/>
                <a:ea typeface="+mn-ea"/>
                <a:cs typeface="+mn-cs"/>
                <a:sym typeface="Calibri"/>
              </a:defRPr>
            </a:pPr>
            <a:r>
              <a:t>In what way do you think intercultural skills and you taking part as a mentor will benefit you in your future career?</a:t>
            </a:r>
          </a:p>
          <a:p>
            <a:pPr marL="0" indent="0" defTabSz="813816">
              <a:lnSpc>
                <a:spcPct val="81000"/>
              </a:lnSpc>
              <a:spcBef>
                <a:spcPts val="800"/>
              </a:spcBef>
              <a:buSzTx/>
              <a:buNone/>
              <a:defRPr sz="1779">
                <a:solidFill>
                  <a:schemeClr val="accent2"/>
                </a:solidFill>
                <a:latin typeface="+mn-lt"/>
                <a:ea typeface="+mn-ea"/>
                <a:cs typeface="+mn-cs"/>
                <a:sym typeface="Calibri"/>
              </a:defRPr>
            </a:pPr>
            <a:endParaRPr/>
          </a:p>
          <a:p>
            <a:pPr marL="0" indent="0" defTabSz="813816">
              <a:lnSpc>
                <a:spcPct val="81000"/>
              </a:lnSpc>
              <a:spcBef>
                <a:spcPts val="800"/>
              </a:spcBef>
              <a:buSzTx/>
              <a:buNone/>
              <a:defRPr sz="1779">
                <a:solidFill>
                  <a:schemeClr val="accent2"/>
                </a:solidFill>
                <a:latin typeface="+mn-lt"/>
                <a:ea typeface="+mn-ea"/>
                <a:cs typeface="+mn-cs"/>
                <a:sym typeface="Calibri"/>
              </a:defRPr>
            </a:pPr>
            <a:r>
              <a:t>If your application is successful you will be contacted. The next step is then to attend a digital meeting in the beginning of October with the purpose of introducing the mentors to the programme before travelling to Lund.</a:t>
            </a:r>
          </a:p>
        </p:txBody>
      </p:sp>
      <p:sp>
        <p:nvSpPr>
          <p:cNvPr id="192" name="Foliennummernplatzhalter 3"/>
          <p:cNvSpPr txBox="1">
            <a:spLocks noGrp="1"/>
          </p:cNvSpPr>
          <p:nvPr>
            <p:ph type="sldNum" sz="quarter" idx="4294967295"/>
          </p:nvPr>
        </p:nvSpPr>
        <p:spPr>
          <a:xfrm>
            <a:off x="8505418" y="6509645"/>
            <a:ext cx="181382"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theme/theme1.xml><?xml version="1.0" encoding="utf-8"?>
<a:theme xmlns:a="http://schemas.openxmlformats.org/drawingml/2006/main" name="EUGLOH_ppt_Template">
  <a:themeElements>
    <a:clrScheme name="EUGLOH_ppt_Template">
      <a:dk1>
        <a:srgbClr val="262626"/>
      </a:dk1>
      <a:lt1>
        <a:srgbClr val="FFFFFF"/>
      </a:lt1>
      <a:dk2>
        <a:srgbClr val="A7A7A7"/>
      </a:dk2>
      <a:lt2>
        <a:srgbClr val="535353"/>
      </a:lt2>
      <a:accent1>
        <a:srgbClr val="D86626"/>
      </a:accent1>
      <a:accent2>
        <a:srgbClr val="165793"/>
      </a:accent2>
      <a:accent3>
        <a:srgbClr val="3E99C0"/>
      </a:accent3>
      <a:accent4>
        <a:srgbClr val="23566C"/>
      </a:accent4>
      <a:accent5>
        <a:srgbClr val="1B4253"/>
      </a:accent5>
      <a:accent6>
        <a:srgbClr val="D8D8D8"/>
      </a:accent6>
      <a:hlink>
        <a:srgbClr val="0000FF"/>
      </a:hlink>
      <a:folHlink>
        <a:srgbClr val="FF00FF"/>
      </a:folHlink>
    </a:clrScheme>
    <a:fontScheme name="EUGLOH_ppt_Template">
      <a:majorFont>
        <a:latin typeface="Helvetica"/>
        <a:ea typeface="Helvetica"/>
        <a:cs typeface="Helvetica"/>
      </a:majorFont>
      <a:minorFont>
        <a:latin typeface="Calibri"/>
        <a:ea typeface="Calibri"/>
        <a:cs typeface="Calibri"/>
      </a:minorFont>
    </a:fontScheme>
    <a:fmtScheme name="EUGLOH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UGLOH_ppt_Template">
  <a:themeElements>
    <a:clrScheme name="EUGLOH_ppt_Template">
      <a:dk1>
        <a:srgbClr val="000000"/>
      </a:dk1>
      <a:lt1>
        <a:srgbClr val="FFFFFF"/>
      </a:lt1>
      <a:dk2>
        <a:srgbClr val="A7A7A7"/>
      </a:dk2>
      <a:lt2>
        <a:srgbClr val="535353"/>
      </a:lt2>
      <a:accent1>
        <a:srgbClr val="D86626"/>
      </a:accent1>
      <a:accent2>
        <a:srgbClr val="165793"/>
      </a:accent2>
      <a:accent3>
        <a:srgbClr val="3E99C0"/>
      </a:accent3>
      <a:accent4>
        <a:srgbClr val="23566C"/>
      </a:accent4>
      <a:accent5>
        <a:srgbClr val="1B4253"/>
      </a:accent5>
      <a:accent6>
        <a:srgbClr val="D8D8D8"/>
      </a:accent6>
      <a:hlink>
        <a:srgbClr val="0000FF"/>
      </a:hlink>
      <a:folHlink>
        <a:srgbClr val="FF00FF"/>
      </a:folHlink>
    </a:clrScheme>
    <a:fontScheme name="EUGLOH_ppt_Template">
      <a:majorFont>
        <a:latin typeface="Helvetica"/>
        <a:ea typeface="Helvetica"/>
        <a:cs typeface="Helvetica"/>
      </a:majorFont>
      <a:minorFont>
        <a:latin typeface="Calibri"/>
        <a:ea typeface="Calibri"/>
        <a:cs typeface="Calibri"/>
      </a:minorFont>
    </a:fontScheme>
    <a:fmtScheme name="EUGLOH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6262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Bildschirmpräsentation (4:3)</PresentationFormat>
  <Paragraphs>112</Paragraphs>
  <Slides>8</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8</vt:i4>
      </vt:variant>
    </vt:vector>
  </HeadingPairs>
  <TitlesOfParts>
    <vt:vector size="17" baseType="lpstr">
      <vt:lpstr>Aptos</vt:lpstr>
      <vt:lpstr>Aptos Narrow</vt:lpstr>
      <vt:lpstr>Arial</vt:lpstr>
      <vt:lpstr>Calibri</vt:lpstr>
      <vt:lpstr>Calibri Light</vt:lpstr>
      <vt:lpstr>Carlito</vt:lpstr>
      <vt:lpstr>Helvetica</vt:lpstr>
      <vt:lpstr>Segoe UI</vt:lpstr>
      <vt:lpstr>EUGLOH_ppt_Template</vt:lpstr>
      <vt:lpstr>PowerPoint-Präsentation</vt:lpstr>
      <vt:lpstr>PowerPoint-Präsentation</vt:lpstr>
      <vt:lpstr>You as a mentor</vt:lpstr>
      <vt:lpstr>Programme Layout for mentors</vt:lpstr>
      <vt:lpstr>Training for mentors in Lund 16-18 of October 2024</vt:lpstr>
      <vt:lpstr>What happens after the mentor days in Lund?</vt:lpstr>
      <vt:lpstr>How you benefit from partaking as a mentor </vt:lpstr>
      <vt:lpstr>What are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Schneider Johanna</dc:creator>
  <cp:lastModifiedBy>Schneider Johanna</cp:lastModifiedBy>
  <cp:revision>1</cp:revision>
  <dcterms:modified xsi:type="dcterms:W3CDTF">2024-07-18T08:32:26Z</dcterms:modified>
</cp:coreProperties>
</file>